
<file path=[Content_Types].xml><?xml version="1.0" encoding="utf-8"?>
<Types xmlns="http://schemas.openxmlformats.org/package/2006/content-types">
  <Default Extension="emf" ContentType="image/x-emf"/>
  <Default Extension="jpeg" ContentType="image/jpeg"/>
  <Default Extension="jpg" ContentType="image/pn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8.jpg" ContentType="image/gif"/>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544" r:id="rId2"/>
    <p:sldId id="571" r:id="rId3"/>
    <p:sldId id="575" r:id="rId4"/>
    <p:sldId id="550" r:id="rId5"/>
    <p:sldId id="613" r:id="rId6"/>
    <p:sldId id="611" r:id="rId7"/>
    <p:sldId id="596" r:id="rId8"/>
    <p:sldId id="600" r:id="rId9"/>
    <p:sldId id="597" r:id="rId10"/>
    <p:sldId id="612" r:id="rId11"/>
    <p:sldId id="614" r:id="rId12"/>
    <p:sldId id="601" r:id="rId13"/>
    <p:sldId id="607" r:id="rId14"/>
    <p:sldId id="603" r:id="rId15"/>
    <p:sldId id="602" r:id="rId16"/>
    <p:sldId id="605" r:id="rId17"/>
    <p:sldId id="608" r:id="rId18"/>
    <p:sldId id="563" r:id="rId19"/>
    <p:sldId id="59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15:clr>
            <a:srgbClr val="A4A3A4"/>
          </p15:clr>
        </p15:guide>
        <p15:guide id="4" orient="horz" pos="4319">
          <p15:clr>
            <a:srgbClr val="A4A3A4"/>
          </p15:clr>
        </p15:guide>
        <p15:guide id="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57E"/>
    <a:srgbClr val="EEE918"/>
    <a:srgbClr val="70BFD3"/>
    <a:srgbClr val="00A100"/>
    <a:srgbClr val="497EB3"/>
    <a:srgbClr val="143C4F"/>
    <a:srgbClr val="3B5B68"/>
    <a:srgbClr val="25414D"/>
    <a:srgbClr val="690462"/>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06" autoAdjust="0"/>
    <p:restoredTop sz="86778" autoAdjust="0"/>
  </p:normalViewPr>
  <p:slideViewPr>
    <p:cSldViewPr>
      <p:cViewPr varScale="1">
        <p:scale>
          <a:sx n="93" d="100"/>
          <a:sy n="93" d="100"/>
        </p:scale>
        <p:origin x="1136" y="208"/>
      </p:cViewPr>
      <p:guideLst>
        <p:guide orient="horz" pos="2160"/>
        <p:guide pos="2880"/>
        <p:guide orient="horz"/>
        <p:guide orient="horz" pos="4319"/>
        <p:guide/>
      </p:guideLst>
    </p:cSldViewPr>
  </p:slideViewPr>
  <p:outlineViewPr>
    <p:cViewPr>
      <p:scale>
        <a:sx n="33" d="100"/>
        <a:sy n="33" d="100"/>
      </p:scale>
      <p:origin x="0" y="-22576"/>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87" d="100"/>
          <a:sy n="87" d="100"/>
        </p:scale>
        <p:origin x="269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3C0FFF-E306-8F49-A2A4-02AA5FB6AC83}" type="datetimeFigureOut">
              <a:rPr lang="en-US" smtClean="0"/>
              <a:t>5/19/19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1C8A0F-B238-DA4F-9958-E1AEB9F53513}" type="slidenum">
              <a:rPr lang="en-US" smtClean="0"/>
              <a:t>‹#›</a:t>
            </a:fld>
            <a:endParaRPr lang="en-US"/>
          </a:p>
        </p:txBody>
      </p:sp>
    </p:spTree>
    <p:extLst>
      <p:ext uri="{BB962C8B-B14F-4D97-AF65-F5344CB8AC3E}">
        <p14:creationId xmlns:p14="http://schemas.microsoft.com/office/powerpoint/2010/main" val="35917388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250D63-EC7C-4976-A9D0-162F3D939C4E}" type="datetimeFigureOut">
              <a:rPr lang="en-US" smtClean="0"/>
              <a:t>5/19/19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230A9A-2637-4F4B-B8F8-240F39B08293}" type="slidenum">
              <a:rPr lang="en-US" smtClean="0"/>
              <a:t>‹#›</a:t>
            </a:fld>
            <a:endParaRPr lang="en-US"/>
          </a:p>
        </p:txBody>
      </p:sp>
    </p:spTree>
    <p:extLst>
      <p:ext uri="{BB962C8B-B14F-4D97-AF65-F5344CB8AC3E}">
        <p14:creationId xmlns:p14="http://schemas.microsoft.com/office/powerpoint/2010/main" val="22816400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30A9A-2637-4F4B-B8F8-240F39B08293}" type="slidenum">
              <a:rPr lang="en-US" smtClean="0"/>
              <a:t>1</a:t>
            </a:fld>
            <a:endParaRPr lang="en-US"/>
          </a:p>
        </p:txBody>
      </p:sp>
    </p:spTree>
    <p:extLst>
      <p:ext uri="{BB962C8B-B14F-4D97-AF65-F5344CB8AC3E}">
        <p14:creationId xmlns:p14="http://schemas.microsoft.com/office/powerpoint/2010/main" val="1709773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30A9A-2637-4F4B-B8F8-240F39B08293}" type="slidenum">
              <a:rPr lang="en-US" smtClean="0"/>
              <a:t>10</a:t>
            </a:fld>
            <a:endParaRPr lang="en-US"/>
          </a:p>
        </p:txBody>
      </p:sp>
    </p:spTree>
    <p:extLst>
      <p:ext uri="{BB962C8B-B14F-4D97-AF65-F5344CB8AC3E}">
        <p14:creationId xmlns:p14="http://schemas.microsoft.com/office/powerpoint/2010/main" val="3022748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gn="l" rtl="0">
              <a:buFont typeface="Arial" panose="020B0604020202020204" pitchFamily="34" charset="0"/>
              <a:buChar char="•"/>
            </a:pPr>
            <a:r>
              <a:rPr lang="en-US" sz="1800" dirty="0"/>
              <a:t>The number of subflows for a multipath flow should not be static</a:t>
            </a:r>
          </a:p>
          <a:p>
            <a:pPr marL="285750" lvl="0" indent="-285750" algn="l" rtl="0">
              <a:buFont typeface="Arial" panose="020B0604020202020204" pitchFamily="34" charset="0"/>
              <a:buChar char="•"/>
            </a:pPr>
            <a:r>
              <a:rPr lang="en-US" sz="1800" dirty="0"/>
              <a:t>The </a:t>
            </a:r>
            <a:r>
              <a:rPr lang="en-US" sz="1800" dirty="0" err="1"/>
              <a:t>cwnd</a:t>
            </a:r>
            <a:r>
              <a:rPr lang="en-US" sz="1800" dirty="0"/>
              <a:t> values in subflows are a cue for the TCP </a:t>
            </a:r>
            <a:r>
              <a:rPr lang="en-US" sz="1800" dirty="0" err="1"/>
              <a:t>incast</a:t>
            </a:r>
            <a:r>
              <a:rPr lang="en-US" sz="1800" dirty="0"/>
              <a:t> and LHU</a:t>
            </a:r>
          </a:p>
          <a:p>
            <a:pPr algn="l" rtl="0"/>
            <a:endParaRPr lang="en-US" dirty="0"/>
          </a:p>
        </p:txBody>
      </p:sp>
      <p:sp>
        <p:nvSpPr>
          <p:cNvPr id="4" name="Slide Number Placeholder 3"/>
          <p:cNvSpPr>
            <a:spLocks noGrp="1"/>
          </p:cNvSpPr>
          <p:nvPr>
            <p:ph type="sldNum" sz="quarter" idx="10"/>
          </p:nvPr>
        </p:nvSpPr>
        <p:spPr/>
        <p:txBody>
          <a:bodyPr/>
          <a:lstStyle/>
          <a:p>
            <a:fld id="{A5230A9A-2637-4F4B-B8F8-240F39B08293}" type="slidenum">
              <a:rPr lang="en-US" smtClean="0"/>
              <a:t>12</a:t>
            </a:fld>
            <a:endParaRPr lang="en-US"/>
          </a:p>
        </p:txBody>
      </p:sp>
    </p:spTree>
    <p:extLst>
      <p:ext uri="{BB962C8B-B14F-4D97-AF65-F5344CB8AC3E}">
        <p14:creationId xmlns:p14="http://schemas.microsoft.com/office/powerpoint/2010/main" val="522810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l" rtl="0"/>
            <a:r>
              <a:rPr lang="en-US" sz="2000" dirty="0"/>
              <a:t>Standard MPTCP is designed to perform well when </a:t>
            </a:r>
            <a:r>
              <a:rPr lang="en-US" sz="2000" dirty="0" err="1"/>
              <a:t>subflows</a:t>
            </a:r>
            <a:r>
              <a:rPr lang="en-US" sz="2000" dirty="0"/>
              <a:t> have different RTTs. Such scenarios do not exist in DCs</a:t>
            </a:r>
          </a:p>
          <a:p>
            <a:pPr lvl="1" algn="l" rtl="0"/>
            <a:endParaRPr lang="en-US" sz="2000" dirty="0"/>
          </a:p>
          <a:p>
            <a:pPr lvl="1" algn="l" rtl="0"/>
            <a:r>
              <a:rPr lang="en-US" sz="2000" dirty="0"/>
              <a:t>ECN with small marking threshold tends to equalize RTTs throughout a DCN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ECN tends to equalize RTTs throughout a DCN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when switches react to instant queue length with a small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marking threshold.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XMP and DCM also inherit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MPTCP’s design principles, one of which targets to address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RTT mismatch issue that can occur when there are paths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with high RTT and low loss probability and paths with low</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RTT and high loss probability.  DCNs thus have no paths that cause the RTT mismatch issue.</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Verdana" charset="0"/>
              <a:ea typeface="Verdana" charset="0"/>
              <a:cs typeface="Verdana"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Verdana" charset="0"/>
                <a:ea typeface="Verdana" charset="0"/>
                <a:cs typeface="Verdana" charset="0"/>
              </a:rPr>
              <a:t>Traffic shifting times of MPTCP (=4) and DCM</a:t>
            </a:r>
          </a:p>
          <a:p>
            <a:endParaRPr lang="en-US" dirty="0"/>
          </a:p>
          <a:p>
            <a:endParaRPr lang="en-US" dirty="0"/>
          </a:p>
        </p:txBody>
      </p:sp>
      <p:sp>
        <p:nvSpPr>
          <p:cNvPr id="4" name="Slide Number Placeholder 3"/>
          <p:cNvSpPr>
            <a:spLocks noGrp="1"/>
          </p:cNvSpPr>
          <p:nvPr>
            <p:ph type="sldNum" sz="quarter" idx="10"/>
          </p:nvPr>
        </p:nvSpPr>
        <p:spPr/>
        <p:txBody>
          <a:bodyPr/>
          <a:lstStyle/>
          <a:p>
            <a:fld id="{A5230A9A-2637-4F4B-B8F8-240F39B08293}" type="slidenum">
              <a:rPr lang="en-US" smtClean="0"/>
              <a:t>13</a:t>
            </a:fld>
            <a:endParaRPr lang="en-US"/>
          </a:p>
        </p:txBody>
      </p:sp>
    </p:spTree>
    <p:extLst>
      <p:ext uri="{BB962C8B-B14F-4D97-AF65-F5344CB8AC3E}">
        <p14:creationId xmlns:p14="http://schemas.microsoft.com/office/powerpoint/2010/main" val="1342823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30A9A-2637-4F4B-B8F8-240F39B08293}" type="slidenum">
              <a:rPr lang="en-US" smtClean="0"/>
              <a:t>15</a:t>
            </a:fld>
            <a:endParaRPr lang="en-US"/>
          </a:p>
        </p:txBody>
      </p:sp>
    </p:spTree>
    <p:extLst>
      <p:ext uri="{BB962C8B-B14F-4D97-AF65-F5344CB8AC3E}">
        <p14:creationId xmlns:p14="http://schemas.microsoft.com/office/powerpoint/2010/main" val="3577155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AMP also simplifies congestion control operations:</a:t>
            </a:r>
          </a:p>
          <a:p>
            <a:pPr lvl="1"/>
            <a:r>
              <a:rPr lang="en-US" dirty="0"/>
              <a:t>It increases one segment per RTT across all subflows </a:t>
            </a:r>
          </a:p>
          <a:p>
            <a:pPr lvl="2"/>
            <a:r>
              <a:rPr lang="en-US" dirty="0"/>
              <a:t>Existing solution consider RTT to increase their </a:t>
            </a:r>
            <a:r>
              <a:rPr lang="en-US" dirty="0" err="1"/>
              <a:t>cwnds</a:t>
            </a:r>
            <a:endParaRPr lang="en-US" dirty="0"/>
          </a:p>
          <a:p>
            <a:pPr lvl="1"/>
            <a:r>
              <a:rPr lang="en-US" dirty="0"/>
              <a:t>It cuts </a:t>
            </a:r>
            <a:r>
              <a:rPr lang="en-US" dirty="0" err="1"/>
              <a:t>cwnd</a:t>
            </a:r>
            <a:r>
              <a:rPr lang="en-US" dirty="0"/>
              <a:t> by constant factor in response to ECN signals</a:t>
            </a:r>
          </a:p>
          <a:p>
            <a:pPr lvl="2"/>
            <a:r>
              <a:rPr lang="en-US" dirty="0"/>
              <a:t> Unlike DCTCP that dynamically adjust its </a:t>
            </a:r>
            <a:r>
              <a:rPr lang="en-US" dirty="0" err="1"/>
              <a:t>cwnd</a:t>
            </a:r>
            <a:r>
              <a:rPr lang="en-US" dirty="0"/>
              <a:t> based on fraction of marked packets</a:t>
            </a:r>
          </a:p>
          <a:p>
            <a:pPr lvl="0"/>
            <a:endParaRPr lang="en-US" dirty="0"/>
          </a:p>
        </p:txBody>
      </p:sp>
      <p:sp>
        <p:nvSpPr>
          <p:cNvPr id="4" name="Slide Number Placeholder 3"/>
          <p:cNvSpPr>
            <a:spLocks noGrp="1"/>
          </p:cNvSpPr>
          <p:nvPr>
            <p:ph type="sldNum" sz="quarter" idx="10"/>
          </p:nvPr>
        </p:nvSpPr>
        <p:spPr/>
        <p:txBody>
          <a:bodyPr/>
          <a:lstStyle/>
          <a:p>
            <a:fld id="{A5230A9A-2637-4F4B-B8F8-240F39B08293}" type="slidenum">
              <a:rPr lang="en-US" smtClean="0"/>
              <a:t>16</a:t>
            </a:fld>
            <a:endParaRPr lang="en-US"/>
          </a:p>
        </p:txBody>
      </p:sp>
    </p:spTree>
    <p:extLst>
      <p:ext uri="{BB962C8B-B14F-4D97-AF65-F5344CB8AC3E}">
        <p14:creationId xmlns:p14="http://schemas.microsoft.com/office/powerpoint/2010/main" val="1865831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 data center networks:</a:t>
            </a:r>
          </a:p>
          <a:p>
            <a:pPr lvl="0"/>
            <a:r>
              <a:rPr lang="en-US" dirty="0"/>
              <a:t>Bandwidth-delay product is small; e.g. 20-30 packets</a:t>
            </a:r>
          </a:p>
          <a:p>
            <a:pPr lvl="0"/>
            <a:r>
              <a:rPr lang="en-US" dirty="0"/>
              <a:t>ECN marking threshold at switches is small; e.g. 10 </a:t>
            </a:r>
            <a:r>
              <a:rPr lang="en-US" dirty="0" err="1"/>
              <a:t>pkts</a:t>
            </a:r>
            <a:endParaRPr lang="en-US" dirty="0"/>
          </a:p>
          <a:p>
            <a:pPr lvl="0"/>
            <a:r>
              <a:rPr lang="en-US" dirty="0"/>
              <a:t>TCP and MPTCP variants set the minimum congestion window size two two packets (</a:t>
            </a:r>
            <a:r>
              <a:rPr lang="en-US" dirty="0" err="1"/>
              <a:t>cwnd</a:t>
            </a:r>
            <a:r>
              <a:rPr lang="en-US" baseline="-25000" dirty="0" err="1"/>
              <a:t>min</a:t>
            </a:r>
            <a:r>
              <a:rPr lang="en-US" dirty="0"/>
              <a:t> = 2)</a:t>
            </a:r>
          </a:p>
          <a:p>
            <a:endParaRPr lang="en-US" dirty="0"/>
          </a:p>
          <a:p>
            <a:r>
              <a:rPr lang="en-US" dirty="0"/>
              <a:t>A switch begins ECN-marked all incoming packets when there are BDP + K packets</a:t>
            </a:r>
          </a:p>
          <a:p>
            <a:r>
              <a:rPr lang="en-US" dirty="0"/>
              <a:t>Let’s assume BDP=20 and K=10, then 30 packets is enough to trigger a switch to mark all incoming packets</a:t>
            </a:r>
          </a:p>
          <a:p>
            <a:endParaRPr lang="en-US" dirty="0"/>
          </a:p>
          <a:p>
            <a:r>
              <a:rPr lang="en-US" dirty="0"/>
              <a:t>Now given TCP and MPTCP variants set the minimum congestion window size (</a:t>
            </a:r>
            <a:r>
              <a:rPr lang="en-US" dirty="0" err="1"/>
              <a:t>cwnd</a:t>
            </a:r>
            <a:r>
              <a:rPr lang="en-US" baseline="-25000" dirty="0" err="1"/>
              <a:t>min</a:t>
            </a:r>
            <a:r>
              <a:rPr lang="en-US" dirty="0"/>
              <a:t>) to two packets, BDP + K / </a:t>
            </a:r>
            <a:r>
              <a:rPr lang="en-US" dirty="0" err="1"/>
              <a:t>cwnd</a:t>
            </a:r>
            <a:r>
              <a:rPr lang="en-US" baseline="-25000" dirty="0" err="1"/>
              <a:t>min</a:t>
            </a:r>
            <a:r>
              <a:rPr lang="en-US" dirty="0"/>
              <a:t> flows is sufficient to force a switch to mark all incoming packet</a:t>
            </a:r>
          </a:p>
          <a:p>
            <a:r>
              <a:rPr lang="en-US" dirty="0"/>
              <a:t>Now if one of these flows is MPTCP with 8 subflows, it takes 8 times more bandwidth than other single-path flows. </a:t>
            </a:r>
          </a:p>
          <a:p>
            <a:endParaRPr lang="en-US" dirty="0"/>
          </a:p>
        </p:txBody>
      </p:sp>
      <p:sp>
        <p:nvSpPr>
          <p:cNvPr id="4" name="Slide Number Placeholder 3"/>
          <p:cNvSpPr>
            <a:spLocks noGrp="1"/>
          </p:cNvSpPr>
          <p:nvPr>
            <p:ph type="sldNum" sz="quarter" idx="10"/>
          </p:nvPr>
        </p:nvSpPr>
        <p:spPr/>
        <p:txBody>
          <a:bodyPr/>
          <a:lstStyle/>
          <a:p>
            <a:fld id="{A5230A9A-2637-4F4B-B8F8-240F39B08293}" type="slidenum">
              <a:rPr lang="en-US" smtClean="0"/>
              <a:t>19</a:t>
            </a:fld>
            <a:endParaRPr lang="en-US"/>
          </a:p>
        </p:txBody>
      </p:sp>
    </p:spTree>
    <p:extLst>
      <p:ext uri="{BB962C8B-B14F-4D97-AF65-F5344CB8AC3E}">
        <p14:creationId xmlns:p14="http://schemas.microsoft.com/office/powerpoint/2010/main" val="1483575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b="0" i="0" u="none" strike="noStrike" kern="1200" baseline="0" dirty="0">
                <a:solidFill>
                  <a:schemeClr val="tx1"/>
                </a:solidFill>
                <a:latin typeface="+mn-lt"/>
                <a:ea typeface="+mn-ea"/>
                <a:cs typeface="+mn-cs"/>
              </a:rPr>
              <a:t>DCNs typically host various apps…</a:t>
            </a:r>
          </a:p>
          <a:p>
            <a:r>
              <a:rPr lang="en-US" sz="700" b="0" i="0" u="none" strike="noStrike" kern="1200" baseline="0" dirty="0">
                <a:solidFill>
                  <a:schemeClr val="tx1"/>
                </a:solidFill>
                <a:latin typeface="+mn-lt"/>
                <a:ea typeface="+mn-ea"/>
                <a:cs typeface="+mn-cs"/>
              </a:rPr>
              <a:t>Another key feature is the short flow dominance...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t>Short flows typically cause sudden burst in network traffic due to their traffic patterns that are often </a:t>
            </a:r>
            <a:r>
              <a:rPr lang="en-US" sz="800" b="0" dirty="0" err="1"/>
              <a:t>bursty</a:t>
            </a:r>
            <a:endParaRPr lang="en-US" sz="800" b="0" dirty="0"/>
          </a:p>
          <a:p>
            <a:endParaRPr lang="en-US" sz="700" b="0" i="0" u="none" strike="noStrike" kern="1200" baseline="0" dirty="0">
              <a:solidFill>
                <a:schemeClr val="tx1"/>
              </a:solidFill>
              <a:latin typeface="+mn-lt"/>
              <a:ea typeface="+mn-ea"/>
              <a:cs typeface="+mn-cs"/>
            </a:endParaRPr>
          </a:p>
          <a:p>
            <a:endParaRPr lang="en-US" sz="700" b="0" i="0" u="none" strike="noStrike" kern="1200" baseline="0" dirty="0">
              <a:solidFill>
                <a:schemeClr val="tx1"/>
              </a:solidFill>
              <a:latin typeface="+mn-lt"/>
              <a:ea typeface="+mn-ea"/>
              <a:cs typeface="+mn-cs"/>
            </a:endParaRPr>
          </a:p>
          <a:p>
            <a:endParaRPr lang="en-US" sz="700" b="0" i="0" u="none" strike="noStrike" kern="1200" baseline="0" dirty="0">
              <a:solidFill>
                <a:schemeClr val="tx1"/>
              </a:solidFill>
              <a:latin typeface="+mn-lt"/>
              <a:ea typeface="+mn-ea"/>
              <a:cs typeface="+mn-cs"/>
            </a:endParaRPr>
          </a:p>
          <a:p>
            <a:endParaRPr lang="en-US" sz="700" b="0" i="0" u="none" strike="noStrike" kern="1200" baseline="0" dirty="0">
              <a:solidFill>
                <a:schemeClr val="tx1"/>
              </a:solidFill>
              <a:latin typeface="+mn-lt"/>
              <a:ea typeface="+mn-ea"/>
              <a:cs typeface="+mn-cs"/>
            </a:endParaRPr>
          </a:p>
          <a:p>
            <a:r>
              <a:rPr lang="en-US" sz="700" b="0" i="0" u="none" strike="noStrike" kern="1200" baseline="0" dirty="0">
                <a:solidFill>
                  <a:schemeClr val="tx1"/>
                </a:solidFill>
                <a:latin typeface="+mn-lt"/>
                <a:ea typeface="+mn-ea"/>
                <a:cs typeface="+mn-cs"/>
              </a:rPr>
              <a:t>So DCs are very important … </a:t>
            </a:r>
            <a:r>
              <a:rPr lang="en-US" sz="700" b="0" i="0" u="none" strike="noStrike" kern="1200" baseline="0" dirty="0">
                <a:solidFill>
                  <a:schemeClr val="tx1"/>
                </a:solidFill>
                <a:latin typeface="+mn-lt"/>
                <a:ea typeface="+mn-ea"/>
                <a:cs typeface="+mn-cs"/>
                <a:sym typeface="Wingdings"/>
              </a:rPr>
              <a:t></a:t>
            </a:r>
            <a:endParaRPr lang="en-US" sz="700" b="0" i="0" u="none" strike="noStrike" kern="1200" baseline="0" dirty="0">
              <a:solidFill>
                <a:schemeClr val="tx1"/>
              </a:solidFill>
              <a:latin typeface="+mn-lt"/>
              <a:ea typeface="+mn-ea"/>
              <a:cs typeface="+mn-cs"/>
            </a:endParaRPr>
          </a:p>
          <a:p>
            <a:r>
              <a:rPr lang="en-US" sz="700" b="0" i="0" u="none" strike="noStrike" kern="1200" baseline="0" dirty="0">
                <a:solidFill>
                  <a:schemeClr val="tx1"/>
                </a:solidFill>
                <a:latin typeface="+mn-lt"/>
                <a:ea typeface="+mn-ea"/>
                <a:cs typeface="+mn-cs"/>
              </a:rPr>
              <a:t>Bandwidth-hungry applications: 1) video streaming  2) online file storage 3) Virtual Machine (VM) migrations</a:t>
            </a:r>
          </a:p>
          <a:p>
            <a:r>
              <a:rPr lang="en-US" sz="700" b="0" i="0" u="none" strike="noStrike" kern="1200" baseline="0" dirty="0">
                <a:solidFill>
                  <a:schemeClr val="tx1"/>
                </a:solidFill>
                <a:latin typeface="+mn-lt"/>
                <a:ea typeface="+mn-ea"/>
                <a:cs typeface="+mn-cs"/>
              </a:rPr>
              <a:t>Latency sensitive: Online search which uses partition aggregate workflow</a:t>
            </a:r>
          </a:p>
          <a:p>
            <a:r>
              <a:rPr lang="en-US" sz="700" b="0" i="0" u="none" strike="noStrike" kern="1200" baseline="0" dirty="0">
                <a:solidFill>
                  <a:schemeClr val="tx1"/>
                </a:solidFill>
                <a:latin typeface="+mn-lt"/>
                <a:ea typeface="+mn-ea"/>
                <a:cs typeface="+mn-cs"/>
              </a:rPr>
              <a:t>We are looking at very sensitive network environment </a:t>
            </a:r>
          </a:p>
          <a:p>
            <a:endParaRPr lang="en-US" sz="7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700" b="0" i="0" u="none" strike="noStrike" kern="1200" baseline="0" dirty="0">
                <a:solidFill>
                  <a:schemeClr val="tx1"/>
                </a:solidFill>
                <a:latin typeface="+mn-lt"/>
                <a:ea typeface="+mn-ea"/>
                <a:cs typeface="+mn-cs"/>
              </a:rPr>
              <a:t>Latency is every where and It Costs you Sales – How to Crush it</a:t>
            </a:r>
          </a:p>
          <a:p>
            <a:r>
              <a:rPr lang="en-US" sz="700" b="0" i="0" u="none" strike="noStrike" kern="1200" baseline="0" dirty="0">
                <a:solidFill>
                  <a:schemeClr val="tx1"/>
                </a:solidFill>
                <a:latin typeface="+mn-lt"/>
                <a:ea typeface="+mn-ea"/>
                <a:cs typeface="+mn-cs"/>
              </a:rPr>
              <a:t>http://</a:t>
            </a:r>
            <a:r>
              <a:rPr lang="en-US" sz="700" b="0" i="0" u="none" strike="noStrike" kern="1200" baseline="0" dirty="0" err="1">
                <a:solidFill>
                  <a:schemeClr val="tx1"/>
                </a:solidFill>
                <a:latin typeface="+mn-lt"/>
                <a:ea typeface="+mn-ea"/>
                <a:cs typeface="+mn-cs"/>
              </a:rPr>
              <a:t>highscalability.com</a:t>
            </a:r>
            <a:r>
              <a:rPr lang="en-US" sz="700" b="0" i="0" u="none" strike="noStrike" kern="1200" baseline="0" dirty="0">
                <a:solidFill>
                  <a:schemeClr val="tx1"/>
                </a:solidFill>
                <a:latin typeface="+mn-lt"/>
                <a:ea typeface="+mn-ea"/>
                <a:cs typeface="+mn-cs"/>
              </a:rPr>
              <a:t>/latency-everywhere-and-it-costs-you-sales-how-crush-it</a:t>
            </a:r>
          </a:p>
        </p:txBody>
      </p:sp>
      <p:sp>
        <p:nvSpPr>
          <p:cNvPr id="4" name="Slide Number Placeholder 3"/>
          <p:cNvSpPr>
            <a:spLocks noGrp="1"/>
          </p:cNvSpPr>
          <p:nvPr>
            <p:ph type="sldNum" sz="quarter" idx="10"/>
          </p:nvPr>
        </p:nvSpPr>
        <p:spPr/>
        <p:txBody>
          <a:bodyPr/>
          <a:lstStyle/>
          <a:p>
            <a:fld id="{A5230A9A-2637-4F4B-B8F8-240F39B08293}" type="slidenum">
              <a:rPr lang="en-US" smtClean="0"/>
              <a:t>2</a:t>
            </a:fld>
            <a:endParaRPr lang="en-US"/>
          </a:p>
        </p:txBody>
      </p:sp>
    </p:spTree>
    <p:extLst>
      <p:ext uri="{BB962C8B-B14F-4D97-AF65-F5344CB8AC3E}">
        <p14:creationId xmlns:p14="http://schemas.microsoft.com/office/powerpoint/2010/main" val="2359829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categorized network congestion in two broad category: 1) transient congestion 2) persistent congestion</a:t>
            </a:r>
          </a:p>
          <a:p>
            <a:r>
              <a:rPr lang="en-US" dirty="0"/>
              <a:t>Transient congestion happens when many short flows…</a:t>
            </a:r>
          </a:p>
          <a:p>
            <a:endParaRPr lang="en-US" dirty="0"/>
          </a:p>
          <a:p>
            <a:endParaRPr lang="en-US" dirty="0"/>
          </a:p>
          <a:p>
            <a:r>
              <a:rPr lang="en-US" dirty="0"/>
              <a:t>When two or</a:t>
            </a:r>
            <a:r>
              <a:rPr lang="en-US" baseline="0" dirty="0"/>
              <a:t> more long flows … collide on their ECMP hashes.. Creating an avoidable congestion</a:t>
            </a:r>
          </a:p>
          <a:p>
            <a:r>
              <a:rPr lang="en-US" baseline="0" dirty="0"/>
              <a:t>Here is how this happens…</a:t>
            </a:r>
          </a:p>
          <a:p>
            <a:endParaRPr lang="en-US" baseline="0" dirty="0"/>
          </a:p>
          <a:p>
            <a:r>
              <a:rPr lang="en-US" baseline="0" dirty="0"/>
              <a:t>Consequence is that any flows passing that bottleneck link will experience high queuing delay or packet drop probability, and also all the links before and after that bottleneck link would be under utilized </a:t>
            </a:r>
          </a:p>
        </p:txBody>
      </p:sp>
      <p:sp>
        <p:nvSpPr>
          <p:cNvPr id="4" name="Slide Number Placeholder 3"/>
          <p:cNvSpPr>
            <a:spLocks noGrp="1"/>
          </p:cNvSpPr>
          <p:nvPr>
            <p:ph type="sldNum" sz="quarter" idx="10"/>
          </p:nvPr>
        </p:nvSpPr>
        <p:spPr/>
        <p:txBody>
          <a:bodyPr/>
          <a:lstStyle/>
          <a:p>
            <a:fld id="{A5230A9A-2637-4F4B-B8F8-240F39B08293}" type="slidenum">
              <a:rPr lang="en-US" smtClean="0"/>
              <a:t>3</a:t>
            </a:fld>
            <a:endParaRPr lang="en-US"/>
          </a:p>
        </p:txBody>
      </p:sp>
    </p:spTree>
    <p:extLst>
      <p:ext uri="{BB962C8B-B14F-4D97-AF65-F5344CB8AC3E}">
        <p14:creationId xmlns:p14="http://schemas.microsoft.com/office/powerpoint/2010/main" val="4246191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Existing solutions for transient congestion is DCTCP, D2TCP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DCTCP -&gt; has been widely used in production datacenters</a:t>
            </a:r>
          </a:p>
          <a:p>
            <a:r>
              <a:rPr lang="en-US" baseline="0" dirty="0"/>
              <a:t>DCTCP -&gt; it has been designed to minimize flow completion time of short flows by controlling the buffer occupancy of network switches via the ECN signal </a:t>
            </a:r>
          </a:p>
          <a:p>
            <a:endParaRPr lang="en-US" baseline="0" dirty="0"/>
          </a:p>
          <a:p>
            <a:r>
              <a:rPr lang="en-US" baseline="0" dirty="0"/>
              <a:t>MPTCP -&gt; Unlike DCTCP, it has a loss-based congestion control which tends to fully occupy the network buffers</a:t>
            </a:r>
          </a:p>
          <a:p>
            <a:r>
              <a:rPr lang="en-US" baseline="0" dirty="0"/>
              <a:t>MPTCP -&gt; Improves throughput of long flow</a:t>
            </a:r>
          </a:p>
          <a:p>
            <a:endParaRPr lang="en-US" baseline="0" dirty="0"/>
          </a:p>
          <a:p>
            <a:r>
              <a:rPr lang="en-US" baseline="0" dirty="0"/>
              <a:t>XMP      -&gt; Tries to deal with tradeoff between latency-throughput gracefully</a:t>
            </a:r>
          </a:p>
          <a:p>
            <a:endParaRPr lang="en-US" baseline="0" dirty="0"/>
          </a:p>
          <a:p>
            <a:r>
              <a:rPr lang="en-US" b="1" dirty="0"/>
              <a:t>DCTCP</a:t>
            </a:r>
            <a:r>
              <a:rPr lang="en-US" dirty="0"/>
              <a:t> tries to keep a low buffer occupancy of links, achieving a low FCT for short flows</a:t>
            </a:r>
          </a:p>
          <a:p>
            <a:pPr marL="171450" indent="-171450">
              <a:buFont typeface="Arial" charset="0"/>
              <a:buChar char="•"/>
            </a:pPr>
            <a:r>
              <a:rPr lang="en-US" b="1" dirty="0">
                <a:solidFill>
                  <a:schemeClr val="accent4">
                    <a:lumMod val="75000"/>
                  </a:schemeClr>
                </a:solidFill>
              </a:rPr>
              <a:t>Single-path transport protocol</a:t>
            </a:r>
          </a:p>
          <a:p>
            <a:endParaRPr lang="en-US" b="1" dirty="0"/>
          </a:p>
          <a:p>
            <a:r>
              <a:rPr lang="en-US" b="1" dirty="0"/>
              <a:t>MPTCP</a:t>
            </a:r>
            <a:r>
              <a:rPr lang="en-US" dirty="0"/>
              <a:t> tends to fully occupy the network buffers, achieving high </a:t>
            </a:r>
            <a:r>
              <a:rPr lang="en-US" dirty="0" err="1"/>
              <a:t>goodput</a:t>
            </a:r>
            <a:r>
              <a:rPr lang="en-US" dirty="0"/>
              <a:t> for long flows</a:t>
            </a:r>
          </a:p>
          <a:p>
            <a:pPr marL="171450" lvl="0" indent="-171450">
              <a:buFont typeface="Arial" charset="0"/>
              <a:buChar char="•"/>
            </a:pPr>
            <a:r>
              <a:rPr lang="en-US" b="1" dirty="0">
                <a:solidFill>
                  <a:schemeClr val="accent4">
                    <a:lumMod val="75000"/>
                  </a:schemeClr>
                </a:solidFill>
              </a:rPr>
              <a:t>High queueing delays and packet drop probability</a:t>
            </a:r>
          </a:p>
          <a:p>
            <a:pPr marL="0" indent="0">
              <a:buNone/>
            </a:pPr>
            <a:endParaRPr lang="en-US" dirty="0"/>
          </a:p>
          <a:p>
            <a:r>
              <a:rPr lang="en-US" b="1" dirty="0"/>
              <a:t>XMP</a:t>
            </a:r>
            <a:r>
              <a:rPr lang="en-US" dirty="0"/>
              <a:t> tries to deal with the latency-throughput trade-off by exploiting MPTCP and ECN</a:t>
            </a:r>
            <a:endParaRPr lang="en-US" baseline="0" dirty="0"/>
          </a:p>
          <a:p>
            <a:endParaRPr lang="en-US" dirty="0"/>
          </a:p>
        </p:txBody>
      </p:sp>
      <p:sp>
        <p:nvSpPr>
          <p:cNvPr id="4" name="Slide Number Placeholder 3"/>
          <p:cNvSpPr>
            <a:spLocks noGrp="1"/>
          </p:cNvSpPr>
          <p:nvPr>
            <p:ph type="sldNum" sz="quarter" idx="10"/>
          </p:nvPr>
        </p:nvSpPr>
        <p:spPr/>
        <p:txBody>
          <a:bodyPr/>
          <a:lstStyle/>
          <a:p>
            <a:fld id="{A5230A9A-2637-4F4B-B8F8-240F39B08293}" type="slidenum">
              <a:rPr lang="en-US" smtClean="0"/>
              <a:t>4</a:t>
            </a:fld>
            <a:endParaRPr lang="en-US"/>
          </a:p>
        </p:txBody>
      </p:sp>
    </p:spTree>
    <p:extLst>
      <p:ext uri="{BB962C8B-B14F-4D97-AF65-F5344CB8AC3E}">
        <p14:creationId xmlns:p14="http://schemas.microsoft.com/office/powerpoint/2010/main" val="2860023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subflow maintains a separate congestion window</a:t>
            </a:r>
          </a:p>
          <a:p>
            <a:r>
              <a:rPr lang="en-US" dirty="0"/>
              <a:t>More subflows, more chance of experiencing a retransmission timeout during an </a:t>
            </a:r>
            <a:r>
              <a:rPr lang="en-US" dirty="0" err="1"/>
              <a:t>incast</a:t>
            </a:r>
            <a:r>
              <a:rPr lang="en-US" dirty="0"/>
              <a:t> episode</a:t>
            </a:r>
          </a:p>
          <a:p>
            <a:endParaRPr lang="en-US" dirty="0"/>
          </a:p>
        </p:txBody>
      </p:sp>
      <p:sp>
        <p:nvSpPr>
          <p:cNvPr id="4" name="Slide Number Placeholder 3"/>
          <p:cNvSpPr>
            <a:spLocks noGrp="1"/>
          </p:cNvSpPr>
          <p:nvPr>
            <p:ph type="sldNum" sz="quarter" idx="10"/>
          </p:nvPr>
        </p:nvSpPr>
        <p:spPr/>
        <p:txBody>
          <a:bodyPr/>
          <a:lstStyle/>
          <a:p>
            <a:fld id="{A5230A9A-2637-4F4B-B8F8-240F39B08293}" type="slidenum">
              <a:rPr lang="en-US" smtClean="0"/>
              <a:t>5</a:t>
            </a:fld>
            <a:endParaRPr lang="en-US"/>
          </a:p>
        </p:txBody>
      </p:sp>
    </p:spTree>
    <p:extLst>
      <p:ext uri="{BB962C8B-B14F-4D97-AF65-F5344CB8AC3E}">
        <p14:creationId xmlns:p14="http://schemas.microsoft.com/office/powerpoint/2010/main" val="2754442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MPTCP and its ECN-capable variants are not robust against the </a:t>
            </a:r>
            <a:r>
              <a:rPr lang="en-US" sz="1200" dirty="0" err="1"/>
              <a:t>Incast</a:t>
            </a:r>
            <a:r>
              <a:rPr lang="en-US" sz="1200" dirty="0"/>
              <a:t> problem</a:t>
            </a:r>
            <a:r>
              <a:rPr lang="en-US" dirty="0"/>
              <a:t>… </a:t>
            </a:r>
          </a:p>
          <a:p>
            <a:r>
              <a:rPr lang="en-US" dirty="0"/>
              <a:t>Why is that? the problem is very simple, the more </a:t>
            </a:r>
            <a:r>
              <a:rPr lang="en-US" dirty="0" err="1"/>
              <a:t>subflows</a:t>
            </a:r>
            <a:r>
              <a:rPr lang="en-US" dirty="0"/>
              <a:t> is used </a:t>
            </a:r>
            <a:r>
              <a:rPr lang="en-US" dirty="0">
                <a:sym typeface="Wingdings" pitchFamily="2" charset="2"/>
              </a:rPr>
              <a:t> </a:t>
            </a:r>
            <a:r>
              <a:rPr lang="en-US" dirty="0"/>
              <a:t>the more packets is </a:t>
            </a:r>
            <a:r>
              <a:rPr lang="en-US" dirty="0" err="1"/>
              <a:t>geneted</a:t>
            </a:r>
            <a:r>
              <a:rPr lang="en-US" dirty="0"/>
              <a:t> </a:t>
            </a:r>
            <a:r>
              <a:rPr lang="en-US" dirty="0">
                <a:sym typeface="Wingdings" pitchFamily="2" charset="2"/>
              </a:rPr>
              <a:t> </a:t>
            </a:r>
            <a:r>
              <a:rPr lang="en-US" dirty="0"/>
              <a:t>as a result the switch buffer can easily overflow </a:t>
            </a:r>
            <a:r>
              <a:rPr lang="en-US" dirty="0">
                <a:sym typeface="Wingdings" pitchFamily="2" charset="2"/>
              </a:rPr>
              <a:t> </a:t>
            </a:r>
            <a:r>
              <a:rPr lang="en-US" dirty="0"/>
              <a:t>Which implies higher chance of RTO in each </a:t>
            </a:r>
            <a:r>
              <a:rPr lang="en-US" dirty="0" err="1"/>
              <a:t>subflow</a:t>
            </a:r>
            <a:r>
              <a:rPr lang="en-US" dirty="0"/>
              <a:t> especially when the congestion window is small (less than 10 packets)</a:t>
            </a:r>
          </a:p>
          <a:p>
            <a:endParaRPr lang="en-US" dirty="0"/>
          </a:p>
          <a:p>
            <a:r>
              <a:rPr lang="en-US" dirty="0"/>
              <a:t>4 multipath senders -&gt; sending to through a link with </a:t>
            </a:r>
            <a:r>
              <a:rPr lang="en-US" dirty="0" err="1"/>
              <a:t>eagress</a:t>
            </a:r>
            <a:r>
              <a:rPr lang="en-US" dirty="0"/>
              <a:t> buffer size of 9 packets with the </a:t>
            </a:r>
            <a:r>
              <a:rPr lang="en-US" dirty="0" err="1"/>
              <a:t>droptail</a:t>
            </a:r>
            <a:r>
              <a:rPr lang="en-US" dirty="0"/>
              <a:t> discipline</a:t>
            </a:r>
          </a:p>
          <a:p>
            <a:r>
              <a:rPr lang="en-US" dirty="0" err="1"/>
              <a:t>Unfortuantely</a:t>
            </a:r>
            <a:r>
              <a:rPr lang="en-US" dirty="0"/>
              <a:t> the </a:t>
            </a:r>
            <a:r>
              <a:rPr lang="en-US" dirty="0" err="1"/>
              <a:t>droppped</a:t>
            </a:r>
            <a:r>
              <a:rPr lang="en-US" dirty="0"/>
              <a:t> packets correspond to a different senders; </a:t>
            </a:r>
            <a:r>
              <a:rPr lang="en-US" dirty="0" err="1"/>
              <a:t>algrough</a:t>
            </a:r>
            <a:r>
              <a:rPr lang="en-US" dirty="0"/>
              <a:t> for each sender the packet get dropped from a </a:t>
            </a:r>
            <a:r>
              <a:rPr lang="en-US" dirty="0" err="1"/>
              <a:t>subflow</a:t>
            </a:r>
            <a:r>
              <a:rPr lang="en-US" dirty="0"/>
              <a:t> but entire MPTCP congestion should wait until this lost packet being recovered</a:t>
            </a:r>
          </a:p>
        </p:txBody>
      </p:sp>
      <p:sp>
        <p:nvSpPr>
          <p:cNvPr id="4" name="Slide Number Placeholder 3"/>
          <p:cNvSpPr>
            <a:spLocks noGrp="1"/>
          </p:cNvSpPr>
          <p:nvPr>
            <p:ph type="sldNum" sz="quarter" idx="5"/>
          </p:nvPr>
        </p:nvSpPr>
        <p:spPr/>
        <p:txBody>
          <a:bodyPr/>
          <a:lstStyle/>
          <a:p>
            <a:fld id="{A5230A9A-2637-4F4B-B8F8-240F39B08293}" type="slidenum">
              <a:rPr lang="en-US" smtClean="0"/>
              <a:t>6</a:t>
            </a:fld>
            <a:endParaRPr lang="en-US"/>
          </a:p>
        </p:txBody>
      </p:sp>
    </p:spTree>
    <p:extLst>
      <p:ext uri="{BB962C8B-B14F-4D97-AF65-F5344CB8AC3E}">
        <p14:creationId xmlns:p14="http://schemas.microsoft.com/office/powerpoint/2010/main" val="2300042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Verdana"/>
                <a:cs typeface="Verdana"/>
              </a:rPr>
              <a:t>The y-axis is Mean FCT (</a:t>
            </a:r>
            <a:r>
              <a:rPr lang="en-US" sz="1200" b="1" dirty="0" err="1">
                <a:latin typeface="Verdana"/>
                <a:cs typeface="Verdana"/>
              </a:rPr>
              <a:t>ms</a:t>
            </a:r>
            <a:r>
              <a:rPr lang="en-US" sz="1200" b="1" dirty="0">
                <a:latin typeface="Verdana"/>
                <a:cs typeface="Verdana"/>
              </a:rPr>
              <a:t>) and it is log-</a:t>
            </a:r>
            <a:r>
              <a:rPr lang="en-US" sz="1200" b="1" dirty="0" err="1">
                <a:latin typeface="Verdana"/>
                <a:cs typeface="Verdana"/>
              </a:rPr>
              <a:t>scalled</a:t>
            </a:r>
            <a:r>
              <a:rPr lang="en-US" sz="1200" b="1" dirty="0">
                <a:latin typeface="Verdana"/>
                <a:cs typeface="Verdana"/>
              </a:rPr>
              <a:t>; x-axis is No. of competing flows.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Verdana"/>
                <a:cs typeface="Verdana"/>
              </a:rPr>
              <a:t>We have DCTCP which is ECN-based and single-path; XMP is ECN-based and multipath; standard MPTCP with loss-based CC.</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Verdana"/>
                <a:cs typeface="Verdana"/>
              </a:rPr>
              <a:t>Multipath schemes has four </a:t>
            </a:r>
            <a:r>
              <a:rPr lang="en-US" sz="1200" b="1" dirty="0" err="1">
                <a:latin typeface="Verdana"/>
                <a:cs typeface="Verdana"/>
              </a:rPr>
              <a:t>subflows</a:t>
            </a:r>
            <a:r>
              <a:rPr lang="en-US" sz="1200" b="1" dirty="0">
                <a:latin typeface="Verdana"/>
                <a:cs typeface="Verdana"/>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Verdana"/>
              <a:cs typeface="Verdan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Verdana"/>
                <a:cs typeface="Verdana"/>
              </a:rPr>
              <a:t>Impact of TCP </a:t>
            </a:r>
            <a:r>
              <a:rPr lang="en-US" sz="1200" b="1" dirty="0" err="1">
                <a:latin typeface="Verdana"/>
                <a:cs typeface="Verdana"/>
              </a:rPr>
              <a:t>incast</a:t>
            </a:r>
            <a:r>
              <a:rPr lang="en-US" sz="1200" b="1" dirty="0">
                <a:latin typeface="Verdana"/>
                <a:cs typeface="Verdana"/>
              </a:rPr>
              <a:t> on multipath protocols (XMP and DCM) and DCTCP</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A100"/>
                </a:solidFill>
              </a:rPr>
              <a:t>Data Center </a:t>
            </a:r>
            <a:r>
              <a:rPr lang="en-US" sz="1200" b="1" dirty="0" err="1">
                <a:solidFill>
                  <a:srgbClr val="00A100"/>
                </a:solidFill>
              </a:rPr>
              <a:t>MultiPath</a:t>
            </a:r>
            <a:r>
              <a:rPr lang="en-US" sz="1200" b="1" dirty="0">
                <a:solidFill>
                  <a:srgbClr val="00A100"/>
                </a:solidFill>
              </a:rPr>
              <a:t>  (DCM) </a:t>
            </a:r>
            <a:r>
              <a:rPr lang="en-US" sz="1200" dirty="0"/>
              <a:t>is another ECN-Capable MPTCP variants that we also proposed in this paper. The idea is to combine MPTCP with DCTCP.</a:t>
            </a:r>
          </a:p>
          <a:p>
            <a:endParaRPr lang="en-US" dirty="0"/>
          </a:p>
        </p:txBody>
      </p:sp>
      <p:sp>
        <p:nvSpPr>
          <p:cNvPr id="4" name="Slide Number Placeholder 3"/>
          <p:cNvSpPr>
            <a:spLocks noGrp="1"/>
          </p:cNvSpPr>
          <p:nvPr>
            <p:ph type="sldNum" sz="quarter" idx="10"/>
          </p:nvPr>
        </p:nvSpPr>
        <p:spPr/>
        <p:txBody>
          <a:bodyPr/>
          <a:lstStyle/>
          <a:p>
            <a:fld id="{A5230A9A-2637-4F4B-B8F8-240F39B08293}" type="slidenum">
              <a:rPr lang="en-US" smtClean="0"/>
              <a:t>7</a:t>
            </a:fld>
            <a:endParaRPr lang="en-US"/>
          </a:p>
        </p:txBody>
      </p:sp>
    </p:spTree>
    <p:extLst>
      <p:ext uri="{BB962C8B-B14F-4D97-AF65-F5344CB8AC3E}">
        <p14:creationId xmlns:p14="http://schemas.microsoft.com/office/powerpoint/2010/main" val="1748387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explore this problem let’s assume:</a:t>
            </a:r>
          </a:p>
          <a:p>
            <a:endParaRPr lang="en-US" dirty="0"/>
          </a:p>
          <a:p>
            <a:r>
              <a:rPr lang="en-US" dirty="0"/>
              <a:t>PBI: A new arriving… because number of competing flows with minimum </a:t>
            </a:r>
            <a:r>
              <a:rPr lang="en-US" dirty="0" err="1"/>
              <a:t>cwnd</a:t>
            </a:r>
            <a:r>
              <a:rPr lang="en-US" dirty="0"/>
              <a:t> is higher than marking threshold K</a:t>
            </a:r>
          </a:p>
          <a:p>
            <a:endParaRPr lang="en-US" dirty="0"/>
          </a:p>
          <a:p>
            <a:r>
              <a:rPr lang="en-US" dirty="0"/>
              <a:t>LHU: now we can see not only MPTCP cause serious buffer inflation but also it is seriously unfair to competing flows </a:t>
            </a:r>
          </a:p>
        </p:txBody>
      </p:sp>
      <p:sp>
        <p:nvSpPr>
          <p:cNvPr id="4" name="Slide Number Placeholder 3"/>
          <p:cNvSpPr>
            <a:spLocks noGrp="1"/>
          </p:cNvSpPr>
          <p:nvPr>
            <p:ph type="sldNum" sz="quarter" idx="10"/>
          </p:nvPr>
        </p:nvSpPr>
        <p:spPr/>
        <p:txBody>
          <a:bodyPr/>
          <a:lstStyle/>
          <a:p>
            <a:fld id="{A5230A9A-2637-4F4B-B8F8-240F39B08293}" type="slidenum">
              <a:rPr lang="en-US" smtClean="0"/>
              <a:t>8</a:t>
            </a:fld>
            <a:endParaRPr lang="en-US"/>
          </a:p>
        </p:txBody>
      </p:sp>
    </p:spTree>
    <p:extLst>
      <p:ext uri="{BB962C8B-B14F-4D97-AF65-F5344CB8AC3E}">
        <p14:creationId xmlns:p14="http://schemas.microsoft.com/office/powerpoint/2010/main" val="431549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Imagine having more MPTCP flows competing with 8 DCTCP</a:t>
            </a:r>
          </a:p>
          <a:p>
            <a:endParaRPr lang="en-US" dirty="0"/>
          </a:p>
        </p:txBody>
      </p:sp>
      <p:sp>
        <p:nvSpPr>
          <p:cNvPr id="4" name="Slide Number Placeholder 3"/>
          <p:cNvSpPr>
            <a:spLocks noGrp="1"/>
          </p:cNvSpPr>
          <p:nvPr>
            <p:ph type="sldNum" sz="quarter" idx="10"/>
          </p:nvPr>
        </p:nvSpPr>
        <p:spPr/>
        <p:txBody>
          <a:bodyPr/>
          <a:lstStyle/>
          <a:p>
            <a:fld id="{A5230A9A-2637-4F4B-B8F8-240F39B08293}" type="slidenum">
              <a:rPr lang="en-US" smtClean="0"/>
              <a:t>9</a:t>
            </a:fld>
            <a:endParaRPr lang="en-US"/>
          </a:p>
        </p:txBody>
      </p:sp>
    </p:spTree>
    <p:extLst>
      <p:ext uri="{BB962C8B-B14F-4D97-AF65-F5344CB8AC3E}">
        <p14:creationId xmlns:p14="http://schemas.microsoft.com/office/powerpoint/2010/main" val="1010649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IFIP 2019</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541641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HotNets 2012</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4240815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HotNets 2012</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266500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457200" y="1752600"/>
            <a:ext cx="8229600" cy="4373563"/>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HotNets 2012</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99A5B-5B03-425B-9284-2F10A88898BE}" type="slidenum">
              <a:rPr lang="en-US" smtClean="0"/>
              <a:t>‹#›</a:t>
            </a:fld>
            <a:endParaRPr lang="en-US"/>
          </a:p>
        </p:txBody>
      </p:sp>
      <p:cxnSp>
        <p:nvCxnSpPr>
          <p:cNvPr id="8" name="Straight Connector 7"/>
          <p:cNvCxnSpPr/>
          <p:nvPr userDrawn="1"/>
        </p:nvCxnSpPr>
        <p:spPr>
          <a:xfrm flipH="1">
            <a:off x="271329" y="1430708"/>
            <a:ext cx="8610600" cy="0"/>
          </a:xfrm>
          <a:prstGeom prst="line">
            <a:avLst/>
          </a:prstGeom>
          <a:ln>
            <a:solidFill>
              <a:srgbClr val="3366FF"/>
            </a:solidFill>
          </a:ln>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05644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HotNets 2012</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2129208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HotNets 2012</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3527063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HotNets 2012</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1825963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HotNets 2012</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3021081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HotNets 2012</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3526490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HotNets 2012</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2366607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HotNets 2012</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3453740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Verdana" pitchFamily="34" charset="0"/>
                <a:ea typeface="Verdana" pitchFamily="34" charset="0"/>
                <a:cs typeface="Verdana" pitchFamily="34" charset="0"/>
              </a:defRPr>
            </a:lvl1pPr>
          </a:lstStyle>
          <a:p>
            <a:r>
              <a:rPr lang="en-US" dirty="0"/>
              <a:t>IFIP Networking 2019</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Verdana" pitchFamily="34" charset="0"/>
                <a:ea typeface="Verdana" pitchFamily="34" charset="0"/>
                <a:cs typeface="Verdana"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Verdana" pitchFamily="34" charset="0"/>
                <a:ea typeface="Verdana" pitchFamily="34" charset="0"/>
                <a:cs typeface="Verdana" pitchFamily="34" charset="0"/>
              </a:defRPr>
            </a:lvl1pPr>
          </a:lstStyle>
          <a:p>
            <a:fld id="{3AC99A5B-5B03-425B-9284-2F10A88898BE}" type="slidenum">
              <a:rPr lang="en-US" smtClean="0"/>
              <a:pPr/>
              <a:t>‹#›</a:t>
            </a:fld>
            <a:endParaRPr lang="en-US"/>
          </a:p>
        </p:txBody>
      </p:sp>
    </p:spTree>
    <p:extLst>
      <p:ext uri="{BB962C8B-B14F-4D97-AF65-F5344CB8AC3E}">
        <p14:creationId xmlns:p14="http://schemas.microsoft.com/office/powerpoint/2010/main" val="2081279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200" kern="1200">
          <a:solidFill>
            <a:srgbClr val="3366FF"/>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github.com/mkheirkhah"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emf"/><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885" y="838200"/>
            <a:ext cx="8763000" cy="1752600"/>
          </a:xfrm>
        </p:spPr>
        <p:txBody>
          <a:bodyPr>
            <a:noAutofit/>
          </a:bodyPr>
          <a:lstStyle/>
          <a:p>
            <a:pPr>
              <a:defRPr/>
            </a:pPr>
            <a:r>
              <a:rPr lang="en-GB" altLang="en-GB" sz="3600" dirty="0">
                <a:solidFill>
                  <a:srgbClr val="0033CC"/>
                </a:solidFill>
                <a:cs typeface="Times New Roman"/>
              </a:rPr>
              <a:t>AMP: An Adaptive Multipath TCP for Data </a:t>
            </a:r>
            <a:r>
              <a:rPr lang="en-GB" altLang="en-GB" sz="3600" dirty="0" err="1">
                <a:solidFill>
                  <a:srgbClr val="0033CC"/>
                </a:solidFill>
                <a:cs typeface="Times New Roman"/>
              </a:rPr>
              <a:t>Center</a:t>
            </a:r>
            <a:r>
              <a:rPr lang="en-GB" altLang="en-GB" sz="3600" dirty="0">
                <a:solidFill>
                  <a:srgbClr val="0033CC"/>
                </a:solidFill>
                <a:cs typeface="Times New Roman"/>
              </a:rPr>
              <a:t> Networks</a:t>
            </a:r>
          </a:p>
        </p:txBody>
      </p:sp>
      <p:sp>
        <p:nvSpPr>
          <p:cNvPr id="7" name="Slide Number Placeholder 6"/>
          <p:cNvSpPr>
            <a:spLocks noGrp="1"/>
          </p:cNvSpPr>
          <p:nvPr>
            <p:ph type="sldNum" sz="quarter" idx="12"/>
          </p:nvPr>
        </p:nvSpPr>
        <p:spPr/>
        <p:txBody>
          <a:bodyPr/>
          <a:lstStyle/>
          <a:p>
            <a:fld id="{3AC99A5B-5B03-425B-9284-2F10A88898BE}" type="slidenum">
              <a:rPr lang="en-US" smtClean="0"/>
              <a:t>1</a:t>
            </a:fld>
            <a:endParaRPr lang="en-US" dirty="0"/>
          </a:p>
        </p:txBody>
      </p:sp>
      <p:sp>
        <p:nvSpPr>
          <p:cNvPr id="8" name="Subtitle 2"/>
          <p:cNvSpPr txBox="1">
            <a:spLocks/>
          </p:cNvSpPr>
          <p:nvPr/>
        </p:nvSpPr>
        <p:spPr>
          <a:xfrm>
            <a:off x="533400" y="4648200"/>
            <a:ext cx="3960000" cy="1080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Verdana" pitchFamily="34" charset="0"/>
                <a:ea typeface="Verdana" pitchFamily="34" charset="0"/>
                <a:cs typeface="Verdana"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Verdana" pitchFamily="34" charset="0"/>
                <a:ea typeface="Verdana" pitchFamily="34" charset="0"/>
                <a:cs typeface="Verdana"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Verdana" pitchFamily="34" charset="0"/>
                <a:cs typeface="Verdana"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Verdana" pitchFamily="34" charset="0"/>
                <a:ea typeface="Verdana" pitchFamily="34" charset="0"/>
                <a:cs typeface="Verdana"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Verdana" pitchFamily="34" charset="0"/>
                <a:ea typeface="Verdana" pitchFamily="34" charset="0"/>
                <a:cs typeface="Verdana"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10000"/>
              </a:lnSpc>
            </a:pPr>
            <a:r>
              <a:rPr lang="en-US" sz="2800" dirty="0">
                <a:solidFill>
                  <a:srgbClr val="000000"/>
                </a:solidFill>
              </a:rPr>
              <a:t>Morteza Kheirkhah</a:t>
            </a:r>
          </a:p>
          <a:p>
            <a:pPr>
              <a:lnSpc>
                <a:spcPct val="110000"/>
              </a:lnSpc>
            </a:pPr>
            <a:r>
              <a:rPr lang="en-US" sz="1800" dirty="0">
                <a:solidFill>
                  <a:srgbClr val="000000"/>
                </a:solidFill>
              </a:rPr>
              <a:t>University College London, UK</a:t>
            </a:r>
            <a:endParaRPr lang="en-US" sz="1600" dirty="0">
              <a:solidFill>
                <a:srgbClr val="000000"/>
              </a:solidFill>
            </a:endParaRPr>
          </a:p>
          <a:p>
            <a:pPr>
              <a:lnSpc>
                <a:spcPct val="110000"/>
              </a:lnSpc>
            </a:pPr>
            <a:endParaRPr lang="en-US" sz="1800" dirty="0">
              <a:solidFill>
                <a:srgbClr val="000000"/>
              </a:solidFill>
            </a:endParaRPr>
          </a:p>
        </p:txBody>
      </p:sp>
      <p:sp>
        <p:nvSpPr>
          <p:cNvPr id="9" name="TextBox 8">
            <a:extLst>
              <a:ext uri="{FF2B5EF4-FFF2-40B4-BE49-F238E27FC236}">
                <a16:creationId xmlns:a16="http://schemas.microsoft.com/office/drawing/2014/main" id="{9C2DE479-47BF-D541-A7FD-711E2C2FD1C5}"/>
              </a:ext>
            </a:extLst>
          </p:cNvPr>
          <p:cNvSpPr txBox="1"/>
          <p:nvPr/>
        </p:nvSpPr>
        <p:spPr>
          <a:xfrm>
            <a:off x="3429000" y="6340663"/>
            <a:ext cx="2286000" cy="369332"/>
          </a:xfrm>
          <a:prstGeom prst="rect">
            <a:avLst/>
          </a:prstGeom>
          <a:noFill/>
        </p:spPr>
        <p:txBody>
          <a:bodyPr wrap="square" rtlCol="0">
            <a:spAutoFit/>
          </a:bodyPr>
          <a:lstStyle/>
          <a:p>
            <a:r>
              <a:rPr lang="en-US" dirty="0">
                <a:solidFill>
                  <a:schemeClr val="bg1">
                    <a:lumMod val="65000"/>
                  </a:schemeClr>
                </a:solidFill>
              </a:rPr>
              <a:t>IFIP Networking 2019</a:t>
            </a:r>
          </a:p>
        </p:txBody>
      </p:sp>
      <p:pic>
        <p:nvPicPr>
          <p:cNvPr id="10" name="Picture 9" descr="A person wearing glasses and looking at the camera&#10;&#10;Description automatically generated">
            <a:extLst>
              <a:ext uri="{FF2B5EF4-FFF2-40B4-BE49-F238E27FC236}">
                <a16:creationId xmlns:a16="http://schemas.microsoft.com/office/drawing/2014/main" id="{6FC787C9-12EE-D14F-87D6-FD61EFD658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6687" y="2323002"/>
            <a:ext cx="1884129" cy="2364397"/>
          </a:xfrm>
          <a:prstGeom prst="ellipse">
            <a:avLst/>
          </a:prstGeom>
          <a:ln>
            <a:noFill/>
          </a:ln>
          <a:effectLst>
            <a:softEdge rad="112500"/>
          </a:effectLst>
        </p:spPr>
      </p:pic>
      <p:pic>
        <p:nvPicPr>
          <p:cNvPr id="14" name="Picture 13" descr="A person posing for the camera&#10;&#10;Description automatically generated">
            <a:extLst>
              <a:ext uri="{FF2B5EF4-FFF2-40B4-BE49-F238E27FC236}">
                <a16:creationId xmlns:a16="http://schemas.microsoft.com/office/drawing/2014/main" id="{D5EECAA5-C9D3-864F-9554-981BD76342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136" y="2323002"/>
            <a:ext cx="3152529" cy="2364397"/>
          </a:xfrm>
          <a:prstGeom prst="ellipse">
            <a:avLst/>
          </a:prstGeom>
          <a:ln>
            <a:noFill/>
          </a:ln>
          <a:effectLst>
            <a:softEdge rad="112500"/>
          </a:effectLst>
        </p:spPr>
      </p:pic>
      <p:pic>
        <p:nvPicPr>
          <p:cNvPr id="5" name="Picture 4" descr="A close up of a sign&#10;&#10;Description automatically generated">
            <a:extLst>
              <a:ext uri="{FF2B5EF4-FFF2-40B4-BE49-F238E27FC236}">
                <a16:creationId xmlns:a16="http://schemas.microsoft.com/office/drawing/2014/main" id="{4352306B-6118-D44C-81CB-CFEA23F36D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1359" y="5563008"/>
            <a:ext cx="794784" cy="794784"/>
          </a:xfrm>
          <a:prstGeom prst="rect">
            <a:avLst/>
          </a:prstGeom>
        </p:spPr>
      </p:pic>
      <p:pic>
        <p:nvPicPr>
          <p:cNvPr id="20" name="Picture 19">
            <a:extLst>
              <a:ext uri="{FF2B5EF4-FFF2-40B4-BE49-F238E27FC236}">
                <a16:creationId xmlns:a16="http://schemas.microsoft.com/office/drawing/2014/main" id="{2EC83B98-F7F1-5247-BFE7-13F732C273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40765" y="5562600"/>
            <a:ext cx="745270" cy="795600"/>
          </a:xfrm>
          <a:prstGeom prst="rect">
            <a:avLst/>
          </a:prstGeom>
        </p:spPr>
      </p:pic>
      <p:sp>
        <p:nvSpPr>
          <p:cNvPr id="11" name="Subtitle 2">
            <a:extLst>
              <a:ext uri="{FF2B5EF4-FFF2-40B4-BE49-F238E27FC236}">
                <a16:creationId xmlns:a16="http://schemas.microsoft.com/office/drawing/2014/main" id="{8411A9AA-6950-D34B-A910-ECE0A3BF3074}"/>
              </a:ext>
            </a:extLst>
          </p:cNvPr>
          <p:cNvSpPr txBox="1">
            <a:spLocks/>
          </p:cNvSpPr>
          <p:nvPr/>
        </p:nvSpPr>
        <p:spPr>
          <a:xfrm>
            <a:off x="4493400" y="4648200"/>
            <a:ext cx="3960000" cy="1080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Verdana" pitchFamily="34" charset="0"/>
                <a:ea typeface="Verdana" pitchFamily="34" charset="0"/>
                <a:cs typeface="Verdana"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Verdana" pitchFamily="34" charset="0"/>
                <a:ea typeface="Verdana" pitchFamily="34" charset="0"/>
                <a:cs typeface="Verdana"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Verdana" pitchFamily="34" charset="0"/>
                <a:cs typeface="Verdana"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Verdana" pitchFamily="34" charset="0"/>
                <a:ea typeface="Verdana" pitchFamily="34" charset="0"/>
                <a:cs typeface="Verdana"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Verdana" pitchFamily="34" charset="0"/>
                <a:ea typeface="Verdana" pitchFamily="34" charset="0"/>
                <a:cs typeface="Verdana"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10000"/>
              </a:lnSpc>
            </a:pPr>
            <a:r>
              <a:rPr lang="en-US" sz="2800" dirty="0" err="1">
                <a:solidFill>
                  <a:srgbClr val="000000"/>
                </a:solidFill>
              </a:rPr>
              <a:t>Myungjin</a:t>
            </a:r>
            <a:r>
              <a:rPr lang="en-US" sz="2800" dirty="0">
                <a:solidFill>
                  <a:srgbClr val="000000"/>
                </a:solidFill>
              </a:rPr>
              <a:t> Lee</a:t>
            </a:r>
          </a:p>
          <a:p>
            <a:pPr>
              <a:lnSpc>
                <a:spcPct val="110000"/>
              </a:lnSpc>
            </a:pPr>
            <a:r>
              <a:rPr lang="en-US" sz="1800" dirty="0">
                <a:solidFill>
                  <a:srgbClr val="000000"/>
                </a:solidFill>
              </a:rPr>
              <a:t>University of Edinburgh, UK</a:t>
            </a:r>
            <a:endParaRPr lang="en-US" sz="1600" dirty="0">
              <a:solidFill>
                <a:srgbClr val="000000"/>
              </a:solidFill>
            </a:endParaRPr>
          </a:p>
          <a:p>
            <a:pPr>
              <a:lnSpc>
                <a:spcPct val="110000"/>
              </a:lnSpc>
            </a:pPr>
            <a:endParaRPr lang="en-US" sz="1800" dirty="0">
              <a:solidFill>
                <a:srgbClr val="000000"/>
              </a:solidFill>
            </a:endParaRPr>
          </a:p>
        </p:txBody>
      </p:sp>
    </p:spTree>
    <p:extLst>
      <p:ext uri="{BB962C8B-B14F-4D97-AF65-F5344CB8AC3E}">
        <p14:creationId xmlns:p14="http://schemas.microsoft.com/office/powerpoint/2010/main" val="2011345009"/>
      </p:ext>
    </p:extLst>
  </p:cSld>
  <p:clrMapOvr>
    <a:masterClrMapping/>
  </p:clrMapOvr>
  <mc:AlternateContent xmlns:mc="http://schemas.openxmlformats.org/markup-compatibility/2006" xmlns:p14="http://schemas.microsoft.com/office/powerpoint/2010/main">
    <mc:Choice Requires="p14">
      <p:transition spd="slow" p14:dur="2000" advTm="2937"/>
    </mc:Choice>
    <mc:Fallback xmlns="">
      <p:transition spd="slow" advTm="293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5E441-54BD-E543-B3E3-05D030B5BDDF}"/>
              </a:ext>
            </a:extLst>
          </p:cNvPr>
          <p:cNvSpPr>
            <a:spLocks noGrp="1"/>
          </p:cNvSpPr>
          <p:nvPr>
            <p:ph type="title"/>
          </p:nvPr>
        </p:nvSpPr>
        <p:spPr/>
        <p:txBody>
          <a:bodyPr>
            <a:normAutofit/>
          </a:bodyPr>
          <a:lstStyle/>
          <a:p>
            <a:r>
              <a:rPr lang="en-US" dirty="0" err="1"/>
              <a:t>Incast</a:t>
            </a:r>
            <a:r>
              <a:rPr lang="en-US" dirty="0"/>
              <a:t> vs. LHU (recap)</a:t>
            </a:r>
          </a:p>
        </p:txBody>
      </p:sp>
      <p:sp>
        <p:nvSpPr>
          <p:cNvPr id="5" name="Freeform 152">
            <a:extLst>
              <a:ext uri="{FF2B5EF4-FFF2-40B4-BE49-F238E27FC236}">
                <a16:creationId xmlns:a16="http://schemas.microsoft.com/office/drawing/2014/main" id="{8CB5BF49-855C-AA43-8F61-0D21AC859BEB}"/>
              </a:ext>
            </a:extLst>
          </p:cNvPr>
          <p:cNvSpPr>
            <a:spLocks/>
          </p:cNvSpPr>
          <p:nvPr/>
        </p:nvSpPr>
        <p:spPr bwMode="auto">
          <a:xfrm rot="16200000">
            <a:off x="1314826" y="2895600"/>
            <a:ext cx="2399548" cy="762000"/>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adFill>
            <a:gsLst>
              <a:gs pos="0">
                <a:schemeClr val="bg1"/>
              </a:gs>
              <a:gs pos="100000">
                <a:srgbClr val="70BFD3"/>
              </a:gs>
            </a:gsLst>
            <a:lin ang="0" scaled="1"/>
          </a:gradFill>
          <a:ln w="28575">
            <a:solidFill>
              <a:schemeClr val="tx1"/>
            </a:solidFill>
            <a:round/>
            <a:headEnd/>
            <a:tailEnd/>
          </a:ln>
        </p:spPr>
        <p:txBody>
          <a:bodyPr/>
          <a:lstStyle/>
          <a:p>
            <a:endParaRPr lang="en-US" dirty="0">
              <a:solidFill>
                <a:srgbClr val="333399"/>
              </a:solidFill>
            </a:endParaRPr>
          </a:p>
        </p:txBody>
      </p:sp>
      <p:grpSp>
        <p:nvGrpSpPr>
          <p:cNvPr id="201" name="Group 200">
            <a:extLst>
              <a:ext uri="{FF2B5EF4-FFF2-40B4-BE49-F238E27FC236}">
                <a16:creationId xmlns:a16="http://schemas.microsoft.com/office/drawing/2014/main" id="{70E0DF7B-F820-A24B-86D8-3CD9BF2D3644}"/>
              </a:ext>
            </a:extLst>
          </p:cNvPr>
          <p:cNvGrpSpPr/>
          <p:nvPr/>
        </p:nvGrpSpPr>
        <p:grpSpPr>
          <a:xfrm>
            <a:off x="685800" y="3773269"/>
            <a:ext cx="1524000" cy="690731"/>
            <a:chOff x="685800" y="3773269"/>
            <a:chExt cx="1524000" cy="690731"/>
          </a:xfrm>
        </p:grpSpPr>
        <p:cxnSp>
          <p:nvCxnSpPr>
            <p:cNvPr id="29" name="Straight Connector 28">
              <a:extLst>
                <a:ext uri="{FF2B5EF4-FFF2-40B4-BE49-F238E27FC236}">
                  <a16:creationId xmlns:a16="http://schemas.microsoft.com/office/drawing/2014/main" id="{D4F11E89-E821-CE48-9BDD-F6202C00A984}"/>
                </a:ext>
              </a:extLst>
            </p:cNvPr>
            <p:cNvCxnSpPr>
              <a:cxnSpLocks/>
            </p:cNvCxnSpPr>
            <p:nvPr/>
          </p:nvCxnSpPr>
          <p:spPr>
            <a:xfrm flipH="1">
              <a:off x="787800" y="4464000"/>
              <a:ext cx="1295400" cy="0"/>
            </a:xfrm>
            <a:prstGeom prst="line">
              <a:avLst/>
            </a:prstGeom>
            <a:ln w="57150">
              <a:headEnd type="triangle" w="med" len="med"/>
              <a:tailEnd type="none" w="med" len="med"/>
            </a:ln>
          </p:spPr>
          <p:style>
            <a:lnRef idx="1">
              <a:schemeClr val="accent2"/>
            </a:lnRef>
            <a:fillRef idx="0">
              <a:schemeClr val="accent2"/>
            </a:fillRef>
            <a:effectRef idx="0">
              <a:schemeClr val="accent2"/>
            </a:effectRef>
            <a:fontRef idx="minor">
              <a:schemeClr val="tx1"/>
            </a:fontRef>
          </p:style>
        </p:cxnSp>
        <p:sp>
          <p:nvSpPr>
            <p:cNvPr id="34" name="TextBox 33">
              <a:extLst>
                <a:ext uri="{FF2B5EF4-FFF2-40B4-BE49-F238E27FC236}">
                  <a16:creationId xmlns:a16="http://schemas.microsoft.com/office/drawing/2014/main" id="{2FDC1585-4168-CD4C-ABA4-5E926D98A9E7}"/>
                </a:ext>
              </a:extLst>
            </p:cNvPr>
            <p:cNvSpPr txBox="1"/>
            <p:nvPr/>
          </p:nvSpPr>
          <p:spPr>
            <a:xfrm>
              <a:off x="685800" y="3773269"/>
              <a:ext cx="1524000" cy="646331"/>
            </a:xfrm>
            <a:prstGeom prst="rect">
              <a:avLst/>
            </a:prstGeom>
            <a:noFill/>
          </p:spPr>
          <p:txBody>
            <a:bodyPr wrap="square" rtlCol="0">
              <a:noAutofit/>
            </a:bodyPr>
            <a:lstStyle/>
            <a:p>
              <a:r>
                <a:rPr lang="en-US" b="1" dirty="0"/>
                <a:t>Maximum queue size</a:t>
              </a:r>
            </a:p>
          </p:txBody>
        </p:sp>
      </p:grpSp>
      <p:grpSp>
        <p:nvGrpSpPr>
          <p:cNvPr id="103" name="Group 102">
            <a:extLst>
              <a:ext uri="{FF2B5EF4-FFF2-40B4-BE49-F238E27FC236}">
                <a16:creationId xmlns:a16="http://schemas.microsoft.com/office/drawing/2014/main" id="{5E87AC82-DCB9-FE42-8264-04E437BFCF52}"/>
              </a:ext>
            </a:extLst>
          </p:cNvPr>
          <p:cNvGrpSpPr/>
          <p:nvPr/>
        </p:nvGrpSpPr>
        <p:grpSpPr>
          <a:xfrm>
            <a:off x="2209800" y="1752600"/>
            <a:ext cx="609601" cy="3276600"/>
            <a:chOff x="2209800" y="1752600"/>
            <a:chExt cx="609601" cy="3276600"/>
          </a:xfrm>
          <a:noFill/>
        </p:grpSpPr>
        <p:grpSp>
          <p:nvGrpSpPr>
            <p:cNvPr id="98" name="Group 97">
              <a:extLst>
                <a:ext uri="{FF2B5EF4-FFF2-40B4-BE49-F238E27FC236}">
                  <a16:creationId xmlns:a16="http://schemas.microsoft.com/office/drawing/2014/main" id="{7B18E25D-D6D8-314A-BBF0-A854111E901B}"/>
                </a:ext>
              </a:extLst>
            </p:cNvPr>
            <p:cNvGrpSpPr/>
            <p:nvPr/>
          </p:nvGrpSpPr>
          <p:grpSpPr>
            <a:xfrm>
              <a:off x="2209800" y="2133600"/>
              <a:ext cx="609601" cy="2519251"/>
              <a:chOff x="2209799" y="2133600"/>
              <a:chExt cx="609601" cy="2519251"/>
            </a:xfrm>
            <a:grpFill/>
          </p:grpSpPr>
          <p:sp>
            <p:nvSpPr>
              <p:cNvPr id="13" name="Rectangle 12">
                <a:extLst>
                  <a:ext uri="{FF2B5EF4-FFF2-40B4-BE49-F238E27FC236}">
                    <a16:creationId xmlns:a16="http://schemas.microsoft.com/office/drawing/2014/main" id="{16CB3427-C2B3-3D47-90C4-FA5550D3B37D}"/>
                  </a:ext>
                </a:extLst>
              </p:cNvPr>
              <p:cNvSpPr/>
              <p:nvPr/>
            </p:nvSpPr>
            <p:spPr>
              <a:xfrm rot="10800000">
                <a:off x="2209800" y="2317160"/>
                <a:ext cx="609600" cy="1329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285A9D3-3489-8845-AFBB-4932DF97243E}"/>
                  </a:ext>
                </a:extLst>
              </p:cNvPr>
              <p:cNvSpPr/>
              <p:nvPr/>
            </p:nvSpPr>
            <p:spPr>
              <a:xfrm rot="10800000">
                <a:off x="2209800" y="2500720"/>
                <a:ext cx="609600" cy="1329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BC1781E-9647-C045-B31E-43CB0C294010}"/>
                  </a:ext>
                </a:extLst>
              </p:cNvPr>
              <p:cNvSpPr/>
              <p:nvPr/>
            </p:nvSpPr>
            <p:spPr>
              <a:xfrm rot="10800000">
                <a:off x="2209800" y="2684280"/>
                <a:ext cx="609600" cy="1329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A33AA3C-BBFB-9E4B-AD60-8D73058D1F3A}"/>
                  </a:ext>
                </a:extLst>
              </p:cNvPr>
              <p:cNvSpPr/>
              <p:nvPr/>
            </p:nvSpPr>
            <p:spPr>
              <a:xfrm rot="10800000">
                <a:off x="2209800" y="2867840"/>
                <a:ext cx="609600" cy="1329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E66C0E9-06D8-6144-8124-24120AC1A749}"/>
                  </a:ext>
                </a:extLst>
              </p:cNvPr>
              <p:cNvSpPr/>
              <p:nvPr/>
            </p:nvSpPr>
            <p:spPr>
              <a:xfrm rot="10800000">
                <a:off x="2209800" y="3051400"/>
                <a:ext cx="609600" cy="1329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B225883-41DB-F047-AD90-F821E8875C23}"/>
                  </a:ext>
                </a:extLst>
              </p:cNvPr>
              <p:cNvSpPr/>
              <p:nvPr/>
            </p:nvSpPr>
            <p:spPr>
              <a:xfrm rot="10800000">
                <a:off x="2209800" y="3234960"/>
                <a:ext cx="609600" cy="1329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52E2079-5021-3345-911E-629B58F23F33}"/>
                  </a:ext>
                </a:extLst>
              </p:cNvPr>
              <p:cNvSpPr/>
              <p:nvPr/>
            </p:nvSpPr>
            <p:spPr>
              <a:xfrm rot="10800000">
                <a:off x="2209800" y="3418520"/>
                <a:ext cx="609600" cy="1329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F326492-9CF2-EE4F-89FD-19C5BA3F435D}"/>
                  </a:ext>
                </a:extLst>
              </p:cNvPr>
              <p:cNvSpPr/>
              <p:nvPr/>
            </p:nvSpPr>
            <p:spPr>
              <a:xfrm rot="10800000">
                <a:off x="2209800" y="3602080"/>
                <a:ext cx="609600" cy="1329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907E0F5-1E3B-EE42-BE01-165A65B45D45}"/>
                  </a:ext>
                </a:extLst>
              </p:cNvPr>
              <p:cNvSpPr/>
              <p:nvPr/>
            </p:nvSpPr>
            <p:spPr>
              <a:xfrm rot="10800000">
                <a:off x="2209800" y="3785640"/>
                <a:ext cx="609600" cy="1329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CBB1D15-C8C5-6942-8B0F-21049A853F98}"/>
                  </a:ext>
                </a:extLst>
              </p:cNvPr>
              <p:cNvSpPr/>
              <p:nvPr/>
            </p:nvSpPr>
            <p:spPr>
              <a:xfrm rot="10800000">
                <a:off x="2209800" y="3969200"/>
                <a:ext cx="609600" cy="1329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CABF7A1-A6F8-394E-BB74-DC9396CF7365}"/>
                  </a:ext>
                </a:extLst>
              </p:cNvPr>
              <p:cNvSpPr/>
              <p:nvPr/>
            </p:nvSpPr>
            <p:spPr>
              <a:xfrm rot="10800000">
                <a:off x="2209800" y="4152760"/>
                <a:ext cx="609600" cy="1329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99BE6BB-F2A1-564A-B7EF-4733BD926881}"/>
                  </a:ext>
                </a:extLst>
              </p:cNvPr>
              <p:cNvSpPr/>
              <p:nvPr/>
            </p:nvSpPr>
            <p:spPr>
              <a:xfrm rot="10800000">
                <a:off x="2209800" y="4336320"/>
                <a:ext cx="609600" cy="1329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06A52E0-4DF3-B243-95B0-6C9DA4B30771}"/>
                  </a:ext>
                </a:extLst>
              </p:cNvPr>
              <p:cNvSpPr/>
              <p:nvPr/>
            </p:nvSpPr>
            <p:spPr>
              <a:xfrm rot="10800000">
                <a:off x="2209800" y="2133600"/>
                <a:ext cx="609600" cy="1329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CD34F454-E67C-4C4E-A06E-018BFBB5E76D}"/>
                  </a:ext>
                </a:extLst>
              </p:cNvPr>
              <p:cNvSpPr/>
              <p:nvPr/>
            </p:nvSpPr>
            <p:spPr>
              <a:xfrm rot="10800000">
                <a:off x="2209799" y="4519877"/>
                <a:ext cx="609600" cy="1329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FAF7EF00-58E7-9D47-B90B-FE073FCAD9C5}"/>
                </a:ext>
              </a:extLst>
            </p:cNvPr>
            <p:cNvGrpSpPr/>
            <p:nvPr/>
          </p:nvGrpSpPr>
          <p:grpSpPr>
            <a:xfrm>
              <a:off x="2241550" y="1752600"/>
              <a:ext cx="577849" cy="3276600"/>
              <a:chOff x="2241550" y="1752600"/>
              <a:chExt cx="577849" cy="3276600"/>
            </a:xfrm>
            <a:grpFill/>
          </p:grpSpPr>
          <p:cxnSp>
            <p:nvCxnSpPr>
              <p:cNvPr id="78" name="Straight Connector 77">
                <a:extLst>
                  <a:ext uri="{FF2B5EF4-FFF2-40B4-BE49-F238E27FC236}">
                    <a16:creationId xmlns:a16="http://schemas.microsoft.com/office/drawing/2014/main" id="{FF5A8B55-EA53-834F-9A1F-77D9FECE5A03}"/>
                  </a:ext>
                </a:extLst>
              </p:cNvPr>
              <p:cNvCxnSpPr/>
              <p:nvPr/>
            </p:nvCxnSpPr>
            <p:spPr>
              <a:xfrm>
                <a:off x="2514600" y="1752600"/>
                <a:ext cx="0" cy="3276600"/>
              </a:xfrm>
              <a:prstGeom prst="line">
                <a:avLst/>
              </a:prstGeom>
              <a:grpFill/>
              <a:ln>
                <a:noFill/>
              </a:ln>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B9BBFF92-9D00-A041-BBBA-C06453254E9A}"/>
                  </a:ext>
                </a:extLst>
              </p:cNvPr>
              <p:cNvCxnSpPr/>
              <p:nvPr/>
            </p:nvCxnSpPr>
            <p:spPr>
              <a:xfrm>
                <a:off x="2241550" y="4876800"/>
                <a:ext cx="577849" cy="0"/>
              </a:xfrm>
              <a:prstGeom prst="line">
                <a:avLst/>
              </a:prstGeom>
              <a:grpFill/>
              <a:ln>
                <a:noFill/>
              </a:ln>
            </p:spPr>
            <p:style>
              <a:lnRef idx="1">
                <a:schemeClr val="accent1"/>
              </a:lnRef>
              <a:fillRef idx="0">
                <a:schemeClr val="accent1"/>
              </a:fillRef>
              <a:effectRef idx="0">
                <a:schemeClr val="accent1"/>
              </a:effectRef>
              <a:fontRef idx="minor">
                <a:schemeClr val="tx1"/>
              </a:fontRef>
            </p:style>
          </p:cxnSp>
        </p:grpSp>
      </p:grpSp>
      <p:sp>
        <p:nvSpPr>
          <p:cNvPr id="79" name="Rectangle 78">
            <a:extLst>
              <a:ext uri="{FF2B5EF4-FFF2-40B4-BE49-F238E27FC236}">
                <a16:creationId xmlns:a16="http://schemas.microsoft.com/office/drawing/2014/main" id="{4DCB5EAA-E123-6C47-A3D6-3D29251E1242}"/>
              </a:ext>
            </a:extLst>
          </p:cNvPr>
          <p:cNvSpPr/>
          <p:nvPr/>
        </p:nvSpPr>
        <p:spPr>
          <a:xfrm rot="10800000">
            <a:off x="1143000" y="6314746"/>
            <a:ext cx="609600" cy="132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83D22B3-D52C-6347-9940-3953392B417D}"/>
              </a:ext>
            </a:extLst>
          </p:cNvPr>
          <p:cNvSpPr/>
          <p:nvPr/>
        </p:nvSpPr>
        <p:spPr>
          <a:xfrm rot="10800000">
            <a:off x="1875367" y="6314746"/>
            <a:ext cx="609600" cy="132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B083B71F-52B8-FC41-88EB-59CD5FAE8DCC}"/>
              </a:ext>
            </a:extLst>
          </p:cNvPr>
          <p:cNvSpPr/>
          <p:nvPr/>
        </p:nvSpPr>
        <p:spPr>
          <a:xfrm rot="10800000">
            <a:off x="2607733" y="6314746"/>
            <a:ext cx="609600" cy="132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AEFE9552-4A85-B940-9484-6070672421B7}"/>
              </a:ext>
            </a:extLst>
          </p:cNvPr>
          <p:cNvSpPr/>
          <p:nvPr/>
        </p:nvSpPr>
        <p:spPr>
          <a:xfrm rot="10800000">
            <a:off x="3340099" y="6314746"/>
            <a:ext cx="609600" cy="132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F70A7945-F690-084C-AB78-802E395941CE}"/>
              </a:ext>
            </a:extLst>
          </p:cNvPr>
          <p:cNvSpPr/>
          <p:nvPr/>
        </p:nvSpPr>
        <p:spPr>
          <a:xfrm rot="10800000">
            <a:off x="1875367" y="6127157"/>
            <a:ext cx="609600" cy="132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99097C8F-8E3F-574F-B01B-8286868EF08B}"/>
              </a:ext>
            </a:extLst>
          </p:cNvPr>
          <p:cNvSpPr/>
          <p:nvPr/>
        </p:nvSpPr>
        <p:spPr>
          <a:xfrm rot="10800000">
            <a:off x="2607733" y="6127157"/>
            <a:ext cx="609600" cy="132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11933949-CACA-FC4D-B7BE-72B9FAE896D5}"/>
              </a:ext>
            </a:extLst>
          </p:cNvPr>
          <p:cNvSpPr/>
          <p:nvPr/>
        </p:nvSpPr>
        <p:spPr>
          <a:xfrm rot="10800000">
            <a:off x="3340099" y="6127157"/>
            <a:ext cx="609600" cy="132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E50B0DB6-09CA-F244-B1FA-812B616F4BF2}"/>
              </a:ext>
            </a:extLst>
          </p:cNvPr>
          <p:cNvSpPr/>
          <p:nvPr/>
        </p:nvSpPr>
        <p:spPr>
          <a:xfrm rot="10800000">
            <a:off x="1143000" y="5943600"/>
            <a:ext cx="609600" cy="132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FBE58900-7D27-044B-BC29-08F0C66B5C42}"/>
              </a:ext>
            </a:extLst>
          </p:cNvPr>
          <p:cNvSpPr/>
          <p:nvPr/>
        </p:nvSpPr>
        <p:spPr>
          <a:xfrm rot="10800000">
            <a:off x="1875367" y="5943600"/>
            <a:ext cx="609600" cy="132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B6285ADB-B868-B542-90B1-024F4C8841E8}"/>
              </a:ext>
            </a:extLst>
          </p:cNvPr>
          <p:cNvSpPr/>
          <p:nvPr/>
        </p:nvSpPr>
        <p:spPr>
          <a:xfrm rot="10800000">
            <a:off x="2590800" y="5943600"/>
            <a:ext cx="609600" cy="132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3362057E-54E1-5B45-8FA2-7B7607F030E2}"/>
              </a:ext>
            </a:extLst>
          </p:cNvPr>
          <p:cNvSpPr/>
          <p:nvPr/>
        </p:nvSpPr>
        <p:spPr>
          <a:xfrm rot="10800000">
            <a:off x="3340099" y="5943600"/>
            <a:ext cx="609600" cy="132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75CAE5AF-7681-8A40-9D56-A48FD92B7405}"/>
              </a:ext>
            </a:extLst>
          </p:cNvPr>
          <p:cNvSpPr/>
          <p:nvPr/>
        </p:nvSpPr>
        <p:spPr>
          <a:xfrm rot="10800000">
            <a:off x="2209800" y="5543199"/>
            <a:ext cx="609600" cy="132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C18D6AE6-C19B-414C-9096-908CFF7A7B24}"/>
              </a:ext>
            </a:extLst>
          </p:cNvPr>
          <p:cNvSpPr/>
          <p:nvPr/>
        </p:nvSpPr>
        <p:spPr>
          <a:xfrm rot="10800000">
            <a:off x="2209799" y="5726756"/>
            <a:ext cx="609600" cy="132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ADDE7A25-332B-F246-81F3-D677CA496CA5}"/>
              </a:ext>
            </a:extLst>
          </p:cNvPr>
          <p:cNvSpPr/>
          <p:nvPr/>
        </p:nvSpPr>
        <p:spPr>
          <a:xfrm rot="10800000">
            <a:off x="1143001" y="6127157"/>
            <a:ext cx="609600" cy="132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6843B1E3-063E-B24F-98A1-48E5C1425DC9}"/>
              </a:ext>
            </a:extLst>
          </p:cNvPr>
          <p:cNvGrpSpPr/>
          <p:nvPr/>
        </p:nvGrpSpPr>
        <p:grpSpPr>
          <a:xfrm>
            <a:off x="1974848" y="4518616"/>
            <a:ext cx="1079501" cy="676420"/>
            <a:chOff x="3035299" y="4419600"/>
            <a:chExt cx="1079501" cy="676420"/>
          </a:xfrm>
        </p:grpSpPr>
        <p:sp>
          <p:nvSpPr>
            <p:cNvPr id="107" name="Explosion 1 106">
              <a:extLst>
                <a:ext uri="{FF2B5EF4-FFF2-40B4-BE49-F238E27FC236}">
                  <a16:creationId xmlns:a16="http://schemas.microsoft.com/office/drawing/2014/main" id="{20725C06-100B-6A46-8C75-89DFEE5ED02E}"/>
                </a:ext>
              </a:extLst>
            </p:cNvPr>
            <p:cNvSpPr/>
            <p:nvPr/>
          </p:nvSpPr>
          <p:spPr>
            <a:xfrm>
              <a:off x="3035299" y="4419600"/>
              <a:ext cx="1079501" cy="67642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197646C5-91E2-504B-AF45-80764805DFEF}"/>
                </a:ext>
              </a:extLst>
            </p:cNvPr>
            <p:cNvSpPr txBox="1"/>
            <p:nvPr/>
          </p:nvSpPr>
          <p:spPr>
            <a:xfrm>
              <a:off x="3206961" y="4572000"/>
              <a:ext cx="831639" cy="369332"/>
            </a:xfrm>
            <a:prstGeom prst="rect">
              <a:avLst/>
            </a:prstGeom>
            <a:noFill/>
          </p:spPr>
          <p:txBody>
            <a:bodyPr wrap="square" rtlCol="0">
              <a:spAutoFit/>
            </a:bodyPr>
            <a:lstStyle/>
            <a:p>
              <a:r>
                <a:rPr lang="en-US" b="1" dirty="0"/>
                <a:t>DROP</a:t>
              </a:r>
            </a:p>
          </p:txBody>
        </p:sp>
      </p:grpSp>
      <p:sp>
        <p:nvSpPr>
          <p:cNvPr id="109" name="Rectangle 108">
            <a:extLst>
              <a:ext uri="{FF2B5EF4-FFF2-40B4-BE49-F238E27FC236}">
                <a16:creationId xmlns:a16="http://schemas.microsoft.com/office/drawing/2014/main" id="{FE30DC5F-6DE1-5143-A9D5-FF5A8637F129}"/>
              </a:ext>
            </a:extLst>
          </p:cNvPr>
          <p:cNvSpPr/>
          <p:nvPr/>
        </p:nvSpPr>
        <p:spPr>
          <a:xfrm>
            <a:off x="990600" y="5486400"/>
            <a:ext cx="31242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2">
            <a:extLst>
              <a:ext uri="{FF2B5EF4-FFF2-40B4-BE49-F238E27FC236}">
                <a16:creationId xmlns:a16="http://schemas.microsoft.com/office/drawing/2014/main" id="{2BA41D54-C8E2-8E49-975A-A9EEF7C2E347}"/>
              </a:ext>
            </a:extLst>
          </p:cNvPr>
          <p:cNvSpPr>
            <a:spLocks/>
          </p:cNvSpPr>
          <p:nvPr/>
        </p:nvSpPr>
        <p:spPr bwMode="auto">
          <a:xfrm rot="16200000">
            <a:off x="5797925" y="2834974"/>
            <a:ext cx="2399548" cy="762000"/>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adFill>
            <a:gsLst>
              <a:gs pos="0">
                <a:schemeClr val="bg1"/>
              </a:gs>
              <a:gs pos="100000">
                <a:srgbClr val="70BFD3"/>
              </a:gs>
            </a:gsLst>
            <a:lin ang="0" scaled="1"/>
          </a:gradFill>
          <a:ln w="28575">
            <a:solidFill>
              <a:schemeClr val="tx1"/>
            </a:solidFill>
            <a:round/>
            <a:headEnd/>
            <a:tailEnd/>
          </a:ln>
        </p:spPr>
        <p:txBody>
          <a:bodyPr/>
          <a:lstStyle/>
          <a:p>
            <a:endParaRPr lang="en-US" dirty="0">
              <a:solidFill>
                <a:srgbClr val="333399"/>
              </a:solidFill>
            </a:endParaRPr>
          </a:p>
        </p:txBody>
      </p:sp>
      <p:grpSp>
        <p:nvGrpSpPr>
          <p:cNvPr id="200" name="Group 199">
            <a:extLst>
              <a:ext uri="{FF2B5EF4-FFF2-40B4-BE49-F238E27FC236}">
                <a16:creationId xmlns:a16="http://schemas.microsoft.com/office/drawing/2014/main" id="{C9832B18-186E-DC44-91E1-49D062F0FB61}"/>
              </a:ext>
            </a:extLst>
          </p:cNvPr>
          <p:cNvGrpSpPr/>
          <p:nvPr/>
        </p:nvGrpSpPr>
        <p:grpSpPr>
          <a:xfrm>
            <a:off x="5168899" y="2603876"/>
            <a:ext cx="1524000" cy="706957"/>
            <a:chOff x="5168899" y="2603876"/>
            <a:chExt cx="1524000" cy="706957"/>
          </a:xfrm>
        </p:grpSpPr>
        <p:cxnSp>
          <p:nvCxnSpPr>
            <p:cNvPr id="152" name="Straight Connector 151">
              <a:extLst>
                <a:ext uri="{FF2B5EF4-FFF2-40B4-BE49-F238E27FC236}">
                  <a16:creationId xmlns:a16="http://schemas.microsoft.com/office/drawing/2014/main" id="{720435B3-468D-9247-85DE-4D891105C0ED}"/>
                </a:ext>
              </a:extLst>
            </p:cNvPr>
            <p:cNvCxnSpPr>
              <a:cxnSpLocks/>
            </p:cNvCxnSpPr>
            <p:nvPr/>
          </p:nvCxnSpPr>
          <p:spPr>
            <a:xfrm flipH="1">
              <a:off x="5245099" y="3310833"/>
              <a:ext cx="1295400" cy="0"/>
            </a:xfrm>
            <a:prstGeom prst="line">
              <a:avLst/>
            </a:prstGeom>
            <a:ln w="57150">
              <a:headEnd type="triangle" w="med" len="med"/>
              <a:tailEnd type="none" w="med" len="med"/>
            </a:ln>
          </p:spPr>
          <p:style>
            <a:lnRef idx="1">
              <a:schemeClr val="accent2"/>
            </a:lnRef>
            <a:fillRef idx="0">
              <a:schemeClr val="accent2"/>
            </a:fillRef>
            <a:effectRef idx="0">
              <a:schemeClr val="accent2"/>
            </a:effectRef>
            <a:fontRef idx="minor">
              <a:schemeClr val="tx1"/>
            </a:fontRef>
          </p:style>
        </p:cxnSp>
        <p:sp>
          <p:nvSpPr>
            <p:cNvPr id="155" name="TextBox 154">
              <a:extLst>
                <a:ext uri="{FF2B5EF4-FFF2-40B4-BE49-F238E27FC236}">
                  <a16:creationId xmlns:a16="http://schemas.microsoft.com/office/drawing/2014/main" id="{E295B1B2-402D-7E4F-8825-5BD7EF8F3DB5}"/>
                </a:ext>
              </a:extLst>
            </p:cNvPr>
            <p:cNvSpPr txBox="1"/>
            <p:nvPr/>
          </p:nvSpPr>
          <p:spPr>
            <a:xfrm>
              <a:off x="5168899" y="2603876"/>
              <a:ext cx="1524000" cy="646331"/>
            </a:xfrm>
            <a:prstGeom prst="rect">
              <a:avLst/>
            </a:prstGeom>
            <a:noFill/>
          </p:spPr>
          <p:txBody>
            <a:bodyPr wrap="square" rtlCol="0">
              <a:noAutofit/>
            </a:bodyPr>
            <a:lstStyle/>
            <a:p>
              <a:r>
                <a:rPr lang="en-US" b="1" dirty="0"/>
                <a:t>Marking Threshold (K)</a:t>
              </a:r>
            </a:p>
          </p:txBody>
        </p:sp>
      </p:grpSp>
      <p:grpSp>
        <p:nvGrpSpPr>
          <p:cNvPr id="157" name="Group 156">
            <a:extLst>
              <a:ext uri="{FF2B5EF4-FFF2-40B4-BE49-F238E27FC236}">
                <a16:creationId xmlns:a16="http://schemas.microsoft.com/office/drawing/2014/main" id="{303E35A6-30CF-9B47-B4E7-5656B02155D7}"/>
              </a:ext>
            </a:extLst>
          </p:cNvPr>
          <p:cNvGrpSpPr/>
          <p:nvPr/>
        </p:nvGrpSpPr>
        <p:grpSpPr>
          <a:xfrm>
            <a:off x="6692899" y="1691974"/>
            <a:ext cx="609601" cy="3276600"/>
            <a:chOff x="2209800" y="1752600"/>
            <a:chExt cx="609601" cy="3276600"/>
          </a:xfrm>
          <a:noFill/>
        </p:grpSpPr>
        <p:grpSp>
          <p:nvGrpSpPr>
            <p:cNvPr id="158" name="Group 157">
              <a:extLst>
                <a:ext uri="{FF2B5EF4-FFF2-40B4-BE49-F238E27FC236}">
                  <a16:creationId xmlns:a16="http://schemas.microsoft.com/office/drawing/2014/main" id="{CFCD9FEB-08E8-674E-B64B-26E90495C0E1}"/>
                </a:ext>
              </a:extLst>
            </p:cNvPr>
            <p:cNvGrpSpPr/>
            <p:nvPr/>
          </p:nvGrpSpPr>
          <p:grpSpPr>
            <a:xfrm>
              <a:off x="2209800" y="2133600"/>
              <a:ext cx="609601" cy="2519251"/>
              <a:chOff x="2209799" y="2133600"/>
              <a:chExt cx="609601" cy="2519251"/>
            </a:xfrm>
            <a:grpFill/>
          </p:grpSpPr>
          <p:sp>
            <p:nvSpPr>
              <p:cNvPr id="162" name="Rectangle 161">
                <a:extLst>
                  <a:ext uri="{FF2B5EF4-FFF2-40B4-BE49-F238E27FC236}">
                    <a16:creationId xmlns:a16="http://schemas.microsoft.com/office/drawing/2014/main" id="{D4F530DA-A7A9-F941-B407-B5F4C4BE5D8D}"/>
                  </a:ext>
                </a:extLst>
              </p:cNvPr>
              <p:cNvSpPr/>
              <p:nvPr/>
            </p:nvSpPr>
            <p:spPr>
              <a:xfrm rot="10800000">
                <a:off x="2209800" y="2317160"/>
                <a:ext cx="609600" cy="1329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82DB91C4-B69F-414A-A19F-177E3AF82478}"/>
                  </a:ext>
                </a:extLst>
              </p:cNvPr>
              <p:cNvSpPr/>
              <p:nvPr/>
            </p:nvSpPr>
            <p:spPr>
              <a:xfrm rot="10800000">
                <a:off x="2209800" y="2500720"/>
                <a:ext cx="609600" cy="1329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4B94977D-31FA-FF4C-93EF-950EBB4D7493}"/>
                  </a:ext>
                </a:extLst>
              </p:cNvPr>
              <p:cNvSpPr/>
              <p:nvPr/>
            </p:nvSpPr>
            <p:spPr>
              <a:xfrm rot="10800000">
                <a:off x="2209800" y="2684280"/>
                <a:ext cx="609600" cy="1329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B161428A-292E-044E-AD6A-2D224501F72C}"/>
                  </a:ext>
                </a:extLst>
              </p:cNvPr>
              <p:cNvSpPr/>
              <p:nvPr/>
            </p:nvSpPr>
            <p:spPr>
              <a:xfrm rot="10800000">
                <a:off x="2209800" y="2867840"/>
                <a:ext cx="609600" cy="1329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1C88A06B-31D8-4249-A34D-39E9823B6221}"/>
                  </a:ext>
                </a:extLst>
              </p:cNvPr>
              <p:cNvSpPr/>
              <p:nvPr/>
            </p:nvSpPr>
            <p:spPr>
              <a:xfrm rot="10800000">
                <a:off x="2209800" y="3051400"/>
                <a:ext cx="609600" cy="1329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2B5406BD-B542-5A48-87D1-0D0223D28CA4}"/>
                  </a:ext>
                </a:extLst>
              </p:cNvPr>
              <p:cNvSpPr/>
              <p:nvPr/>
            </p:nvSpPr>
            <p:spPr>
              <a:xfrm rot="10800000">
                <a:off x="2209800" y="3234960"/>
                <a:ext cx="609600" cy="1329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B1A68749-40E7-6B41-9ED2-5138C6CB0F67}"/>
                  </a:ext>
                </a:extLst>
              </p:cNvPr>
              <p:cNvSpPr/>
              <p:nvPr/>
            </p:nvSpPr>
            <p:spPr>
              <a:xfrm rot="10800000">
                <a:off x="2209800" y="3418520"/>
                <a:ext cx="609600" cy="1329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1EB718F8-1449-8040-B639-D1B7000F3BF5}"/>
                  </a:ext>
                </a:extLst>
              </p:cNvPr>
              <p:cNvSpPr/>
              <p:nvPr/>
            </p:nvSpPr>
            <p:spPr>
              <a:xfrm rot="10800000">
                <a:off x="2209800" y="3602080"/>
                <a:ext cx="609600" cy="1329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BEB309C9-D9D0-CB44-B84C-48C5B9B23038}"/>
                  </a:ext>
                </a:extLst>
              </p:cNvPr>
              <p:cNvSpPr/>
              <p:nvPr/>
            </p:nvSpPr>
            <p:spPr>
              <a:xfrm rot="10800000">
                <a:off x="2209800" y="3785640"/>
                <a:ext cx="609600" cy="1329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D9A82489-069D-4744-9C46-76D8F43C3851}"/>
                  </a:ext>
                </a:extLst>
              </p:cNvPr>
              <p:cNvSpPr/>
              <p:nvPr/>
            </p:nvSpPr>
            <p:spPr>
              <a:xfrm rot="10800000">
                <a:off x="2209800" y="3969200"/>
                <a:ext cx="609600" cy="1329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8C9FA54D-C836-E147-9434-A40DFF13022F}"/>
                  </a:ext>
                </a:extLst>
              </p:cNvPr>
              <p:cNvSpPr/>
              <p:nvPr/>
            </p:nvSpPr>
            <p:spPr>
              <a:xfrm rot="10800000">
                <a:off x="2209800" y="4152760"/>
                <a:ext cx="609600" cy="1329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CFAC359D-379B-6149-89F4-61183616E5BE}"/>
                  </a:ext>
                </a:extLst>
              </p:cNvPr>
              <p:cNvSpPr/>
              <p:nvPr/>
            </p:nvSpPr>
            <p:spPr>
              <a:xfrm rot="10800000">
                <a:off x="2209800" y="4336320"/>
                <a:ext cx="609600" cy="1329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591AEB83-3F78-B14C-82A2-B317B7BE9523}"/>
                  </a:ext>
                </a:extLst>
              </p:cNvPr>
              <p:cNvSpPr/>
              <p:nvPr/>
            </p:nvSpPr>
            <p:spPr>
              <a:xfrm rot="10800000">
                <a:off x="2209800" y="2133600"/>
                <a:ext cx="609600" cy="1329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707627CA-C842-1243-9A60-C6EAF6A15FAF}"/>
                  </a:ext>
                </a:extLst>
              </p:cNvPr>
              <p:cNvSpPr/>
              <p:nvPr/>
            </p:nvSpPr>
            <p:spPr>
              <a:xfrm rot="10800000">
                <a:off x="2209799" y="4519877"/>
                <a:ext cx="609600" cy="1329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a:extLst>
                <a:ext uri="{FF2B5EF4-FFF2-40B4-BE49-F238E27FC236}">
                  <a16:creationId xmlns:a16="http://schemas.microsoft.com/office/drawing/2014/main" id="{5604E7A4-6A23-7049-BD9C-87A18D1DAC22}"/>
                </a:ext>
              </a:extLst>
            </p:cNvPr>
            <p:cNvGrpSpPr/>
            <p:nvPr/>
          </p:nvGrpSpPr>
          <p:grpSpPr>
            <a:xfrm>
              <a:off x="2241550" y="1752600"/>
              <a:ext cx="577849" cy="3276600"/>
              <a:chOff x="2241550" y="1752600"/>
              <a:chExt cx="577849" cy="3276600"/>
            </a:xfrm>
            <a:grpFill/>
          </p:grpSpPr>
          <p:cxnSp>
            <p:nvCxnSpPr>
              <p:cNvPr id="160" name="Straight Connector 159">
                <a:extLst>
                  <a:ext uri="{FF2B5EF4-FFF2-40B4-BE49-F238E27FC236}">
                    <a16:creationId xmlns:a16="http://schemas.microsoft.com/office/drawing/2014/main" id="{92292183-6968-B440-99CA-E8EB93375D46}"/>
                  </a:ext>
                </a:extLst>
              </p:cNvPr>
              <p:cNvCxnSpPr/>
              <p:nvPr/>
            </p:nvCxnSpPr>
            <p:spPr>
              <a:xfrm>
                <a:off x="2514600" y="1752600"/>
                <a:ext cx="0" cy="3276600"/>
              </a:xfrm>
              <a:prstGeom prst="line">
                <a:avLst/>
              </a:prstGeom>
              <a:grpFill/>
              <a:ln>
                <a:noFill/>
              </a:ln>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C1DE0E9D-3E60-1A43-A526-7CF2F01E6FF6}"/>
                  </a:ext>
                </a:extLst>
              </p:cNvPr>
              <p:cNvCxnSpPr/>
              <p:nvPr/>
            </p:nvCxnSpPr>
            <p:spPr>
              <a:xfrm>
                <a:off x="2241550" y="4876800"/>
                <a:ext cx="577849" cy="0"/>
              </a:xfrm>
              <a:prstGeom prst="line">
                <a:avLst/>
              </a:prstGeom>
              <a:grpFill/>
              <a:ln>
                <a:noFill/>
              </a:ln>
            </p:spPr>
            <p:style>
              <a:lnRef idx="1">
                <a:schemeClr val="accent1"/>
              </a:lnRef>
              <a:fillRef idx="0">
                <a:schemeClr val="accent1"/>
              </a:fillRef>
              <a:effectRef idx="0">
                <a:schemeClr val="accent1"/>
              </a:effectRef>
              <a:fontRef idx="minor">
                <a:schemeClr val="tx1"/>
              </a:fontRef>
            </p:style>
          </p:cxnSp>
        </p:grpSp>
      </p:grpSp>
      <p:sp>
        <p:nvSpPr>
          <p:cNvPr id="176" name="Rectangle 175">
            <a:extLst>
              <a:ext uri="{FF2B5EF4-FFF2-40B4-BE49-F238E27FC236}">
                <a16:creationId xmlns:a16="http://schemas.microsoft.com/office/drawing/2014/main" id="{F667DBF6-6150-CF41-8CF6-31B4B1A1403C}"/>
              </a:ext>
            </a:extLst>
          </p:cNvPr>
          <p:cNvSpPr/>
          <p:nvPr/>
        </p:nvSpPr>
        <p:spPr>
          <a:xfrm rot="10800000">
            <a:off x="5626099" y="6254120"/>
            <a:ext cx="609600" cy="132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C11163F8-45B1-0848-B7C3-23DB79C26678}"/>
              </a:ext>
            </a:extLst>
          </p:cNvPr>
          <p:cNvSpPr/>
          <p:nvPr/>
        </p:nvSpPr>
        <p:spPr>
          <a:xfrm rot="10800000">
            <a:off x="6358466" y="6254120"/>
            <a:ext cx="609600" cy="132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D74EC257-85F9-6840-B32A-9E9F0DE8C911}"/>
              </a:ext>
            </a:extLst>
          </p:cNvPr>
          <p:cNvSpPr/>
          <p:nvPr/>
        </p:nvSpPr>
        <p:spPr>
          <a:xfrm rot="10800000">
            <a:off x="6358466" y="6066531"/>
            <a:ext cx="609600" cy="132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77C59970-C5AA-4746-A7E6-76B6B09986D7}"/>
              </a:ext>
            </a:extLst>
          </p:cNvPr>
          <p:cNvSpPr/>
          <p:nvPr/>
        </p:nvSpPr>
        <p:spPr>
          <a:xfrm rot="10800000">
            <a:off x="7090832" y="6066531"/>
            <a:ext cx="609600" cy="132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AB9CCDA9-5035-7B49-8E2E-BCDE688CE84A}"/>
              </a:ext>
            </a:extLst>
          </p:cNvPr>
          <p:cNvSpPr/>
          <p:nvPr/>
        </p:nvSpPr>
        <p:spPr>
          <a:xfrm rot="10800000">
            <a:off x="5626099" y="5882974"/>
            <a:ext cx="609600" cy="132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7A6FFED8-BD25-164C-93F5-354103A2C2F2}"/>
              </a:ext>
            </a:extLst>
          </p:cNvPr>
          <p:cNvSpPr/>
          <p:nvPr/>
        </p:nvSpPr>
        <p:spPr>
          <a:xfrm rot="10800000">
            <a:off x="6358466" y="5882974"/>
            <a:ext cx="609600" cy="132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FABD2787-EF21-DB4F-B94C-EE078538336E}"/>
              </a:ext>
            </a:extLst>
          </p:cNvPr>
          <p:cNvSpPr/>
          <p:nvPr/>
        </p:nvSpPr>
        <p:spPr>
          <a:xfrm rot="10800000">
            <a:off x="7086601" y="5882974"/>
            <a:ext cx="609600" cy="132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8B41655A-A83B-254B-845E-CE0ACEBA2215}"/>
              </a:ext>
            </a:extLst>
          </p:cNvPr>
          <p:cNvSpPr/>
          <p:nvPr/>
        </p:nvSpPr>
        <p:spPr>
          <a:xfrm rot="10800000">
            <a:off x="5626100" y="6066531"/>
            <a:ext cx="609600" cy="132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B6F6C53A-E3C2-8644-B48E-D72D141C5A8F}"/>
              </a:ext>
            </a:extLst>
          </p:cNvPr>
          <p:cNvSpPr/>
          <p:nvPr/>
        </p:nvSpPr>
        <p:spPr>
          <a:xfrm rot="10800000">
            <a:off x="7086601" y="6254120"/>
            <a:ext cx="609600" cy="132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D73425F6-0710-EF48-9B69-10D787D1B224}"/>
              </a:ext>
            </a:extLst>
          </p:cNvPr>
          <p:cNvSpPr/>
          <p:nvPr/>
        </p:nvSpPr>
        <p:spPr>
          <a:xfrm rot="10800000">
            <a:off x="7814735" y="5891665"/>
            <a:ext cx="609600" cy="132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5429ACBF-CD15-BC48-B31D-7F20943FB0F6}"/>
              </a:ext>
            </a:extLst>
          </p:cNvPr>
          <p:cNvSpPr/>
          <p:nvPr/>
        </p:nvSpPr>
        <p:spPr>
          <a:xfrm>
            <a:off x="5435598" y="5505074"/>
            <a:ext cx="31242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3" name="TextBox 2">
            <a:extLst>
              <a:ext uri="{FF2B5EF4-FFF2-40B4-BE49-F238E27FC236}">
                <a16:creationId xmlns:a16="http://schemas.microsoft.com/office/drawing/2014/main" id="{AD0F62FB-4CE5-464C-8657-D7B66AFB9D16}"/>
              </a:ext>
            </a:extLst>
          </p:cNvPr>
          <p:cNvSpPr txBox="1"/>
          <p:nvPr/>
        </p:nvSpPr>
        <p:spPr>
          <a:xfrm>
            <a:off x="1905000" y="1652603"/>
            <a:ext cx="1173719" cy="369332"/>
          </a:xfrm>
          <a:prstGeom prst="rect">
            <a:avLst/>
          </a:prstGeom>
          <a:noFill/>
        </p:spPr>
        <p:txBody>
          <a:bodyPr wrap="none" rtlCol="0">
            <a:spAutoFit/>
          </a:bodyPr>
          <a:lstStyle/>
          <a:p>
            <a:r>
              <a:rPr lang="en-US" b="1" dirty="0">
                <a:latin typeface="Verdana" panose="020B0604030504040204" pitchFamily="34" charset="0"/>
                <a:ea typeface="Verdana" panose="020B0604030504040204" pitchFamily="34" charset="0"/>
                <a:cs typeface="Verdana" panose="020B0604030504040204" pitchFamily="34" charset="0"/>
              </a:rPr>
              <a:t>INCAST</a:t>
            </a:r>
          </a:p>
        </p:txBody>
      </p:sp>
      <p:sp>
        <p:nvSpPr>
          <p:cNvPr id="84" name="TextBox 83">
            <a:extLst>
              <a:ext uri="{FF2B5EF4-FFF2-40B4-BE49-F238E27FC236}">
                <a16:creationId xmlns:a16="http://schemas.microsoft.com/office/drawing/2014/main" id="{F4127D70-3FE0-C64A-91A4-32725537B75C}"/>
              </a:ext>
            </a:extLst>
          </p:cNvPr>
          <p:cNvSpPr txBox="1"/>
          <p:nvPr/>
        </p:nvSpPr>
        <p:spPr>
          <a:xfrm>
            <a:off x="6629400" y="1652603"/>
            <a:ext cx="713657" cy="369332"/>
          </a:xfrm>
          <a:prstGeom prst="rect">
            <a:avLst/>
          </a:prstGeom>
          <a:noFill/>
        </p:spPr>
        <p:txBody>
          <a:bodyPr wrap="none" rtlCol="0">
            <a:spAutoFit/>
          </a:bodyPr>
          <a:lstStyle/>
          <a:p>
            <a:r>
              <a:rPr lang="en-US" b="1" dirty="0">
                <a:latin typeface="Verdana" panose="020B0604030504040204" pitchFamily="34" charset="0"/>
                <a:ea typeface="Verdana" panose="020B0604030504040204" pitchFamily="34" charset="0"/>
                <a:cs typeface="Verdana" panose="020B0604030504040204" pitchFamily="34" charset="0"/>
              </a:rPr>
              <a:t>LHU</a:t>
            </a:r>
          </a:p>
        </p:txBody>
      </p:sp>
      <p:sp>
        <p:nvSpPr>
          <p:cNvPr id="4" name="Slide Number Placeholder 3">
            <a:extLst>
              <a:ext uri="{FF2B5EF4-FFF2-40B4-BE49-F238E27FC236}">
                <a16:creationId xmlns:a16="http://schemas.microsoft.com/office/drawing/2014/main" id="{226831BC-A071-F34B-A267-197EA48ED3E8}"/>
              </a:ext>
            </a:extLst>
          </p:cNvPr>
          <p:cNvSpPr>
            <a:spLocks noGrp="1"/>
          </p:cNvSpPr>
          <p:nvPr>
            <p:ph type="sldNum" sz="quarter" idx="12"/>
          </p:nvPr>
        </p:nvSpPr>
        <p:spPr>
          <a:xfrm>
            <a:off x="6553200" y="6356350"/>
            <a:ext cx="2133600" cy="365125"/>
          </a:xfrm>
        </p:spPr>
        <p:txBody>
          <a:bodyPr/>
          <a:lstStyle/>
          <a:p>
            <a:fld id="{3AC99A5B-5B03-425B-9284-2F10A88898BE}" type="slidenum">
              <a:rPr lang="en-US" smtClean="0"/>
              <a:t>10</a:t>
            </a:fld>
            <a:endParaRPr lang="en-US"/>
          </a:p>
        </p:txBody>
      </p:sp>
    </p:spTree>
    <p:extLst>
      <p:ext uri="{BB962C8B-B14F-4D97-AF65-F5344CB8AC3E}">
        <p14:creationId xmlns:p14="http://schemas.microsoft.com/office/powerpoint/2010/main" val="379363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2000" accel="50000" decel="50000" fill="remove" grpId="1" nodeType="clickEffect">
                                  <p:stCondLst>
                                    <p:cond delay="0"/>
                                  </p:stCondLst>
                                  <p:childTnLst>
                                    <p:animMotion origin="layout" path="M 0.0007 1.11111E-6 L 0.11754 -0.16389 L 0.11667 -0.55486 " pathEditMode="relative" rAng="0" ptsTypes="AAA">
                                      <p:cBhvr>
                                        <p:cTn id="6" dur="2000" fill="hold"/>
                                        <p:tgtEl>
                                          <p:spTgt spid="91"/>
                                        </p:tgtEl>
                                        <p:attrNameLst>
                                          <p:attrName>ppt_x</p:attrName>
                                          <p:attrName>ppt_y</p:attrName>
                                        </p:attrNameLst>
                                      </p:cBhvr>
                                      <p:rCtr x="5833" y="-27755"/>
                                    </p:animMotion>
                                  </p:childTnLst>
                                </p:cTn>
                              </p:par>
                              <p:par>
                                <p:cTn id="7" presetID="0" presetClass="path" presetSubtype="0" repeatCount="2000" accel="50000" decel="50000" fill="remove" grpId="0" nodeType="withEffect">
                                  <p:stCondLst>
                                    <p:cond delay="0"/>
                                  </p:stCondLst>
                                  <p:childTnLst>
                                    <p:animMotion origin="layout" path="M -0.00139 -0.00023 L 0.11719 -0.19144 L 0.11719 -0.55509 " pathEditMode="relative" rAng="0" ptsTypes="AAA">
                                      <p:cBhvr>
                                        <p:cTn id="8" dur="2000" fill="hold"/>
                                        <p:tgtEl>
                                          <p:spTgt spid="102"/>
                                        </p:tgtEl>
                                        <p:attrNameLst>
                                          <p:attrName>ppt_x</p:attrName>
                                          <p:attrName>ppt_y</p:attrName>
                                        </p:attrNameLst>
                                      </p:cBhvr>
                                      <p:rCtr x="5920" y="-27755"/>
                                    </p:animMotion>
                                  </p:childTnLst>
                                </p:cTn>
                              </p:par>
                              <p:par>
                                <p:cTn id="9" presetID="0" presetClass="path" presetSubtype="0" repeatCount="2000" accel="50000" decel="50000" fill="remove" grpId="0" nodeType="withEffect">
                                  <p:stCondLst>
                                    <p:cond delay="0"/>
                                  </p:stCondLst>
                                  <p:childTnLst>
                                    <p:animMotion origin="layout" path="M -3.33333E-6 4.44444E-6 L 0.11945 -0.21806 C 0.1191 -0.33102 0.11719 -0.44144 0.11684 -0.55371 " pathEditMode="relative" rAng="0" ptsTypes="AAA">
                                      <p:cBhvr>
                                        <p:cTn id="10" dur="2000" fill="hold"/>
                                        <p:tgtEl>
                                          <p:spTgt spid="79"/>
                                        </p:tgtEl>
                                        <p:attrNameLst>
                                          <p:attrName>ppt_x</p:attrName>
                                          <p:attrName>ppt_y</p:attrName>
                                        </p:attrNameLst>
                                      </p:cBhvr>
                                      <p:rCtr x="5972" y="-27685"/>
                                    </p:animMotion>
                                  </p:childTnLst>
                                </p:cTn>
                              </p:par>
                              <p:par>
                                <p:cTn id="11" presetID="0" presetClass="path" presetSubtype="0" repeatCount="2000" accel="50000" decel="50000" fill="remove" grpId="0" nodeType="withEffect">
                                  <p:stCondLst>
                                    <p:cond delay="0"/>
                                  </p:stCondLst>
                                  <p:childTnLst>
                                    <p:animMotion origin="layout" path="M 0 0 L 0.03732 -0.16458 L 0.03732 -0.47453 " pathEditMode="relative" ptsTypes="AAA">
                                      <p:cBhvr>
                                        <p:cTn id="12" dur="2000" fill="hold"/>
                                        <p:tgtEl>
                                          <p:spTgt spid="92"/>
                                        </p:tgtEl>
                                        <p:attrNameLst>
                                          <p:attrName>ppt_x</p:attrName>
                                          <p:attrName>ppt_y</p:attrName>
                                        </p:attrNameLst>
                                      </p:cBhvr>
                                    </p:animMotion>
                                  </p:childTnLst>
                                </p:cTn>
                              </p:par>
                              <p:par>
                                <p:cTn id="13" presetID="0" presetClass="path" presetSubtype="0" repeatCount="2000" accel="50000" decel="50000" fill="remove" grpId="0" nodeType="withEffect">
                                  <p:stCondLst>
                                    <p:cond delay="0"/>
                                  </p:stCondLst>
                                  <p:childTnLst>
                                    <p:animMotion origin="layout" path="M 0 0 L 0.03645 -0.19027 C 0.0368 -0.28495 0.03697 -0.37962 0.03732 -0.4743 " pathEditMode="relative" ptsTypes="AAA">
                                      <p:cBhvr>
                                        <p:cTn id="14" dur="2000" fill="hold"/>
                                        <p:tgtEl>
                                          <p:spTgt spid="88"/>
                                        </p:tgtEl>
                                        <p:attrNameLst>
                                          <p:attrName>ppt_x</p:attrName>
                                          <p:attrName>ppt_y</p:attrName>
                                        </p:attrNameLst>
                                      </p:cBhvr>
                                    </p:animMotion>
                                  </p:childTnLst>
                                </p:cTn>
                              </p:par>
                              <p:par>
                                <p:cTn id="15" presetID="0" presetClass="path" presetSubtype="0" repeatCount="2000" accel="50000" decel="50000" fill="remove" grpId="0" nodeType="withEffect">
                                  <p:stCondLst>
                                    <p:cond delay="0"/>
                                  </p:stCondLst>
                                  <p:childTnLst>
                                    <p:animMotion origin="layout" path="M 0 0 L 0.03802 -0.21806 C 0.03767 -0.30417 0.0375 -0.39028 0.03715 -0.47639 " pathEditMode="relative" ptsTypes="AAA">
                                      <p:cBhvr>
                                        <p:cTn id="16" dur="2000" fill="hold"/>
                                        <p:tgtEl>
                                          <p:spTgt spid="80"/>
                                        </p:tgtEl>
                                        <p:attrNameLst>
                                          <p:attrName>ppt_x</p:attrName>
                                          <p:attrName>ppt_y</p:attrName>
                                        </p:attrNameLst>
                                      </p:cBhvr>
                                    </p:animMotion>
                                  </p:childTnLst>
                                </p:cTn>
                              </p:par>
                              <p:par>
                                <p:cTn id="17" presetID="0" presetClass="path" presetSubtype="0" repeatCount="2000" accel="50000" decel="50000" fill="remove" grpId="0" nodeType="withEffect">
                                  <p:stCondLst>
                                    <p:cond delay="0"/>
                                  </p:stCondLst>
                                  <p:childTnLst>
                                    <p:animMotion origin="layout" path="M 3.33333E-6 0.00139 L -0.04254 -0.16528 L -0.04184 -0.3956 " pathEditMode="relative" rAng="0" ptsTypes="AAA">
                                      <p:cBhvr>
                                        <p:cTn id="18" dur="2000" fill="hold"/>
                                        <p:tgtEl>
                                          <p:spTgt spid="93"/>
                                        </p:tgtEl>
                                        <p:attrNameLst>
                                          <p:attrName>ppt_x</p:attrName>
                                          <p:attrName>ppt_y</p:attrName>
                                        </p:attrNameLst>
                                      </p:cBhvr>
                                      <p:rCtr x="-2135" y="-19861"/>
                                    </p:animMotion>
                                  </p:childTnLst>
                                </p:cTn>
                              </p:par>
                              <p:par>
                                <p:cTn id="19" presetID="0" presetClass="path" presetSubtype="0" repeatCount="2000" accel="50000" decel="50000" fill="remove" grpId="0" nodeType="withEffect">
                                  <p:stCondLst>
                                    <p:cond delay="0"/>
                                  </p:stCondLst>
                                  <p:childTnLst>
                                    <p:animMotion origin="layout" path="M -0.0007 7.40741E-7 L -0.04254 -0.18935 L -0.04254 -0.39491 " pathEditMode="relative" rAng="0" ptsTypes="AAA">
                                      <p:cBhvr>
                                        <p:cTn id="20" dur="2000" fill="hold"/>
                                        <p:tgtEl>
                                          <p:spTgt spid="89"/>
                                        </p:tgtEl>
                                        <p:attrNameLst>
                                          <p:attrName>ppt_x</p:attrName>
                                          <p:attrName>ppt_y</p:attrName>
                                        </p:attrNameLst>
                                      </p:cBhvr>
                                      <p:rCtr x="-2101" y="-19745"/>
                                    </p:animMotion>
                                  </p:childTnLst>
                                </p:cTn>
                              </p:par>
                              <p:par>
                                <p:cTn id="21" presetID="0" presetClass="path" presetSubtype="0" repeatCount="2000" accel="50000" decel="50000" fill="remove" grpId="0" nodeType="withEffect">
                                  <p:stCondLst>
                                    <p:cond delay="0"/>
                                  </p:stCondLst>
                                  <p:childTnLst>
                                    <p:animMotion origin="layout" path="M 0 0 L -0.0427 -0.21829 L -0.0427 -0.39491 " pathEditMode="relative" ptsTypes="AAA">
                                      <p:cBhvr>
                                        <p:cTn id="22" dur="2000" fill="hold"/>
                                        <p:tgtEl>
                                          <p:spTgt spid="81"/>
                                        </p:tgtEl>
                                        <p:attrNameLst>
                                          <p:attrName>ppt_x</p:attrName>
                                          <p:attrName>ppt_y</p:attrName>
                                        </p:attrNameLst>
                                      </p:cBhvr>
                                    </p:animMotion>
                                  </p:childTnLst>
                                </p:cTn>
                              </p:par>
                              <p:par>
                                <p:cTn id="23" presetID="0" presetClass="path" presetSubtype="0" repeatCount="2000" accel="50000" decel="50000" fill="remove" grpId="0" nodeType="withEffect">
                                  <p:stCondLst>
                                    <p:cond delay="0"/>
                                  </p:stCondLst>
                                  <p:childTnLst>
                                    <p:animMotion origin="layout" path="M -1.11111E-6 1.11111E-6 L -0.12257 -0.16343 L -0.12257 -0.31412 " pathEditMode="relative" rAng="0" ptsTypes="AAA">
                                      <p:cBhvr>
                                        <p:cTn id="24" dur="2000" fill="hold"/>
                                        <p:tgtEl>
                                          <p:spTgt spid="94"/>
                                        </p:tgtEl>
                                        <p:attrNameLst>
                                          <p:attrName>ppt_x</p:attrName>
                                          <p:attrName>ppt_y</p:attrName>
                                        </p:attrNameLst>
                                      </p:cBhvr>
                                      <p:rCtr x="-6128" y="-15718"/>
                                    </p:animMotion>
                                  </p:childTnLst>
                                </p:cTn>
                              </p:par>
                              <p:par>
                                <p:cTn id="25" presetID="0" presetClass="path" presetSubtype="0" repeatCount="2000" accel="50000" decel="50000" fill="remove" grpId="0" nodeType="withEffect">
                                  <p:stCondLst>
                                    <p:cond delay="0"/>
                                  </p:stCondLst>
                                  <p:childTnLst>
                                    <p:animMotion origin="layout" path="M -1.11111E-6 7.40741E-7 L -0.12239 -0.1912 L -0.12239 -0.31412 " pathEditMode="relative" rAng="0" ptsTypes="AAA">
                                      <p:cBhvr>
                                        <p:cTn id="26" dur="2000" fill="hold"/>
                                        <p:tgtEl>
                                          <p:spTgt spid="90"/>
                                        </p:tgtEl>
                                        <p:attrNameLst>
                                          <p:attrName>ppt_x</p:attrName>
                                          <p:attrName>ppt_y</p:attrName>
                                        </p:attrNameLst>
                                      </p:cBhvr>
                                      <p:rCtr x="-6128" y="-15718"/>
                                    </p:animMotion>
                                  </p:childTnLst>
                                </p:cTn>
                              </p:par>
                              <p:par>
                                <p:cTn id="27" presetID="0" presetClass="path" presetSubtype="0" repeatCount="2000" accel="50000" decel="50000" fill="remove" grpId="0" nodeType="withEffect">
                                  <p:stCondLst>
                                    <p:cond delay="0"/>
                                  </p:stCondLst>
                                  <p:childTnLst>
                                    <p:animMotion origin="layout" path="M 0 0 L -0.12257 -0.21921 L -0.12257 -0.31527 " pathEditMode="relative" ptsTypes="AAA">
                                      <p:cBhvr>
                                        <p:cTn id="28" dur="2000" fill="hold"/>
                                        <p:tgtEl>
                                          <p:spTgt spid="82"/>
                                        </p:tgtEl>
                                        <p:attrNameLst>
                                          <p:attrName>ppt_x</p:attrName>
                                          <p:attrName>ppt_y</p:attrName>
                                        </p:attrNameLst>
                                      </p:cBhvr>
                                    </p:animMotion>
                                  </p:childTnLst>
                                </p:cTn>
                              </p:par>
                              <p:par>
                                <p:cTn id="29" presetID="0" presetClass="path" presetSubtype="0" repeatCount="2000" accel="50000" decel="50000" fill="remove" grpId="0" nodeType="withEffect">
                                  <p:stCondLst>
                                    <p:cond delay="0"/>
                                  </p:stCondLst>
                                  <p:childTnLst>
                                    <p:animMotion origin="layout" path="M 0 0 L 0 -0.17454 " pathEditMode="relative" ptsTypes="AA">
                                      <p:cBhvr>
                                        <p:cTn id="30" dur="2000" fill="hold"/>
                                        <p:tgtEl>
                                          <p:spTgt spid="95"/>
                                        </p:tgtEl>
                                        <p:attrNameLst>
                                          <p:attrName>ppt_x</p:attrName>
                                          <p:attrName>ppt_y</p:attrName>
                                        </p:attrNameLst>
                                      </p:cBhvr>
                                    </p:animMotion>
                                  </p:childTnLst>
                                </p:cTn>
                              </p:par>
                              <p:par>
                                <p:cTn id="31" presetID="0" presetClass="path" presetSubtype="0" repeatCount="2000" accel="50000" fill="remove" grpId="0" nodeType="withEffect">
                                  <p:stCondLst>
                                    <p:cond delay="0"/>
                                  </p:stCondLst>
                                  <p:childTnLst>
                                    <p:animMotion origin="layout" path="M 0 0 C 0.00018 -0.05833 0.00052 -0.11667 0.00087 -0.17477 " pathEditMode="relative" ptsTypes="AA">
                                      <p:cBhvr>
                                        <p:cTn id="32" dur="2000" fill="hold"/>
                                        <p:tgtEl>
                                          <p:spTgt spid="96"/>
                                        </p:tgtEl>
                                        <p:attrNameLst>
                                          <p:attrName>ppt_x</p:attrName>
                                          <p:attrName>ppt_y</p:attrName>
                                        </p:attrNameLst>
                                      </p:cBhvr>
                                    </p:animMotion>
                                  </p:childTnLst>
                                </p:cTn>
                              </p:par>
                              <p:par>
                                <p:cTn id="33" presetID="1" presetClass="entr" presetSubtype="0" fill="hold" nodeType="withEffect">
                                  <p:stCondLst>
                                    <p:cond delay="2000"/>
                                  </p:stCondLst>
                                  <p:childTnLst>
                                    <p:set>
                                      <p:cBhvr>
                                        <p:cTn id="34" dur="1" fill="hold">
                                          <p:stCondLst>
                                            <p:cond delay="0"/>
                                          </p:stCondLst>
                                        </p:cTn>
                                        <p:tgtEl>
                                          <p:spTgt spid="108"/>
                                        </p:tgtEl>
                                        <p:attrNameLst>
                                          <p:attrName>style.visibility</p:attrName>
                                        </p:attrNameLst>
                                      </p:cBhvr>
                                      <p:to>
                                        <p:strVal val="visible"/>
                                      </p:to>
                                    </p:set>
                                  </p:childTnLst>
                                </p:cTn>
                              </p:par>
                              <p:par>
                                <p:cTn id="35" presetID="31" presetClass="exit" presetSubtype="0" repeatCount="2000" fill="hold" nodeType="withEffect">
                                  <p:stCondLst>
                                    <p:cond delay="0"/>
                                  </p:stCondLst>
                                  <p:childTnLst>
                                    <p:anim calcmode="lin" valueType="num">
                                      <p:cBhvr>
                                        <p:cTn id="36" dur="2000"/>
                                        <p:tgtEl>
                                          <p:spTgt spid="108"/>
                                        </p:tgtEl>
                                        <p:attrNameLst>
                                          <p:attrName>ppt_w</p:attrName>
                                        </p:attrNameLst>
                                      </p:cBhvr>
                                      <p:tavLst>
                                        <p:tav tm="0">
                                          <p:val>
                                            <p:strVal val="ppt_w"/>
                                          </p:val>
                                        </p:tav>
                                        <p:tav tm="100000">
                                          <p:val>
                                            <p:fltVal val="0"/>
                                          </p:val>
                                        </p:tav>
                                      </p:tavLst>
                                    </p:anim>
                                    <p:anim calcmode="lin" valueType="num">
                                      <p:cBhvr>
                                        <p:cTn id="37" dur="2000"/>
                                        <p:tgtEl>
                                          <p:spTgt spid="108"/>
                                        </p:tgtEl>
                                        <p:attrNameLst>
                                          <p:attrName>ppt_h</p:attrName>
                                        </p:attrNameLst>
                                      </p:cBhvr>
                                      <p:tavLst>
                                        <p:tav tm="0">
                                          <p:val>
                                            <p:strVal val="ppt_h"/>
                                          </p:val>
                                        </p:tav>
                                        <p:tav tm="100000">
                                          <p:val>
                                            <p:fltVal val="0"/>
                                          </p:val>
                                        </p:tav>
                                      </p:tavLst>
                                    </p:anim>
                                    <p:anim calcmode="lin" valueType="num">
                                      <p:cBhvr>
                                        <p:cTn id="38" dur="2000"/>
                                        <p:tgtEl>
                                          <p:spTgt spid="108"/>
                                        </p:tgtEl>
                                        <p:attrNameLst>
                                          <p:attrName>style.rotation</p:attrName>
                                        </p:attrNameLst>
                                      </p:cBhvr>
                                      <p:tavLst>
                                        <p:tav tm="0">
                                          <p:val>
                                            <p:fltVal val="0"/>
                                          </p:val>
                                        </p:tav>
                                        <p:tav tm="100000">
                                          <p:val>
                                            <p:fltVal val="90"/>
                                          </p:val>
                                        </p:tav>
                                      </p:tavLst>
                                    </p:anim>
                                    <p:animEffect transition="out" filter="fade">
                                      <p:cBhvr>
                                        <p:cTn id="39" dur="2000"/>
                                        <p:tgtEl>
                                          <p:spTgt spid="108"/>
                                        </p:tgtEl>
                                      </p:cBhvr>
                                    </p:animEffect>
                                    <p:set>
                                      <p:cBhvr>
                                        <p:cTn id="40" dur="1" fill="hold">
                                          <p:stCondLst>
                                            <p:cond delay="1999"/>
                                          </p:stCondLst>
                                        </p:cTn>
                                        <p:tgtEl>
                                          <p:spTgt spid="108"/>
                                        </p:tgtEl>
                                        <p:attrNameLst>
                                          <p:attrName>style.visibility</p:attrName>
                                        </p:attrNameLst>
                                      </p:cBhvr>
                                      <p:to>
                                        <p:strVal val="hidden"/>
                                      </p:to>
                                    </p:set>
                                  </p:childTnLst>
                                </p:cTn>
                              </p:par>
                              <p:par>
                                <p:cTn id="41" presetID="55" presetClass="entr" presetSubtype="0" repeatCount="0" fill="hold" nodeType="withEffect">
                                  <p:stCondLst>
                                    <p:cond delay="0"/>
                                  </p:stCondLst>
                                  <p:childTnLst>
                                    <p:set>
                                      <p:cBhvr>
                                        <p:cTn id="42" dur="1" fill="hold">
                                          <p:stCondLst>
                                            <p:cond delay="0"/>
                                          </p:stCondLst>
                                        </p:cTn>
                                        <p:tgtEl>
                                          <p:spTgt spid="201"/>
                                        </p:tgtEl>
                                        <p:attrNameLst>
                                          <p:attrName>style.visibility</p:attrName>
                                        </p:attrNameLst>
                                      </p:cBhvr>
                                      <p:to>
                                        <p:strVal val="visible"/>
                                      </p:to>
                                    </p:set>
                                    <p:anim calcmode="lin" valueType="num">
                                      <p:cBhvr>
                                        <p:cTn id="43" dur="5000" fill="hold"/>
                                        <p:tgtEl>
                                          <p:spTgt spid="201"/>
                                        </p:tgtEl>
                                        <p:attrNameLst>
                                          <p:attrName>ppt_w</p:attrName>
                                        </p:attrNameLst>
                                      </p:cBhvr>
                                      <p:tavLst>
                                        <p:tav tm="0">
                                          <p:val>
                                            <p:strVal val="#ppt_w*0.70"/>
                                          </p:val>
                                        </p:tav>
                                        <p:tav tm="100000">
                                          <p:val>
                                            <p:strVal val="#ppt_w"/>
                                          </p:val>
                                        </p:tav>
                                      </p:tavLst>
                                    </p:anim>
                                    <p:anim calcmode="lin" valueType="num">
                                      <p:cBhvr>
                                        <p:cTn id="44" dur="5000" fill="hold"/>
                                        <p:tgtEl>
                                          <p:spTgt spid="201"/>
                                        </p:tgtEl>
                                        <p:attrNameLst>
                                          <p:attrName>ppt_h</p:attrName>
                                        </p:attrNameLst>
                                      </p:cBhvr>
                                      <p:tavLst>
                                        <p:tav tm="0">
                                          <p:val>
                                            <p:strVal val="#ppt_h"/>
                                          </p:val>
                                        </p:tav>
                                        <p:tav tm="100000">
                                          <p:val>
                                            <p:strVal val="#ppt_h"/>
                                          </p:val>
                                        </p:tav>
                                      </p:tavLst>
                                    </p:anim>
                                    <p:animEffect transition="in" filter="fade">
                                      <p:cBhvr>
                                        <p:cTn id="45" dur="5000"/>
                                        <p:tgtEl>
                                          <p:spTgt spid="201"/>
                                        </p:tgtEl>
                                      </p:cBhvr>
                                    </p:animEffect>
                                  </p:childTnLst>
                                </p:cTn>
                              </p:par>
                            </p:childTnLst>
                          </p:cTn>
                        </p:par>
                        <p:par>
                          <p:cTn id="46" fill="hold">
                            <p:stCondLst>
                              <p:cond delay="5000"/>
                            </p:stCondLst>
                            <p:childTnLst>
                              <p:par>
                                <p:cTn id="47" presetID="9" presetClass="exit" presetSubtype="0" fill="hold" nodeType="afterEffect">
                                  <p:stCondLst>
                                    <p:cond delay="0"/>
                                  </p:stCondLst>
                                  <p:childTnLst>
                                    <p:animEffect transition="out" filter="dissolve">
                                      <p:cBhvr>
                                        <p:cTn id="48" dur="500"/>
                                        <p:tgtEl>
                                          <p:spTgt spid="108"/>
                                        </p:tgtEl>
                                      </p:cBhvr>
                                    </p:animEffect>
                                    <p:set>
                                      <p:cBhvr>
                                        <p:cTn id="49" dur="1" fill="hold">
                                          <p:stCondLst>
                                            <p:cond delay="499"/>
                                          </p:stCondLst>
                                        </p:cTn>
                                        <p:tgtEl>
                                          <p:spTgt spid="10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0" presetClass="path" presetSubtype="0" repeatCount="0" accel="50000" fill="hold" grpId="0" nodeType="clickEffect">
                                  <p:stCondLst>
                                    <p:cond delay="0"/>
                                  </p:stCondLst>
                                  <p:childTnLst>
                                    <p:animMotion origin="layout" path="M 0.0007 -2.59259E-6 L 0.11754 -0.16389 L 0.11667 -0.55486 " pathEditMode="relative" rAng="0" ptsTypes="AAA">
                                      <p:cBhvr>
                                        <p:cTn id="53" dur="1000" fill="hold"/>
                                        <p:tgtEl>
                                          <p:spTgt spid="183"/>
                                        </p:tgtEl>
                                        <p:attrNameLst>
                                          <p:attrName>ppt_x</p:attrName>
                                          <p:attrName>ppt_y</p:attrName>
                                        </p:attrNameLst>
                                      </p:cBhvr>
                                      <p:rCtr x="5833" y="-27755"/>
                                    </p:animMotion>
                                  </p:childTnLst>
                                </p:cTn>
                              </p:par>
                              <p:par>
                                <p:cTn id="54" presetID="0" presetClass="path" presetSubtype="0" repeatCount="0" accel="50000" fill="hold" grpId="0" nodeType="withEffect">
                                  <p:stCondLst>
                                    <p:cond delay="0"/>
                                  </p:stCondLst>
                                  <p:childTnLst>
                                    <p:animMotion origin="layout" path="M -0.00139 -0.00023 L 0.11719 -0.19143 L 0.11719 -0.55509 " pathEditMode="relative" rAng="0" ptsTypes="AAA">
                                      <p:cBhvr>
                                        <p:cTn id="55" dur="1000" fill="hold"/>
                                        <p:tgtEl>
                                          <p:spTgt spid="189"/>
                                        </p:tgtEl>
                                        <p:attrNameLst>
                                          <p:attrName>ppt_x</p:attrName>
                                          <p:attrName>ppt_y</p:attrName>
                                        </p:attrNameLst>
                                      </p:cBhvr>
                                      <p:rCtr x="5920" y="-27755"/>
                                    </p:animMotion>
                                  </p:childTnLst>
                                </p:cTn>
                              </p:par>
                              <p:par>
                                <p:cTn id="56" presetID="0" presetClass="path" presetSubtype="0" repeatCount="0" accel="50000" fill="hold" grpId="0" nodeType="withEffect">
                                  <p:stCondLst>
                                    <p:cond delay="0"/>
                                  </p:stCondLst>
                                  <p:childTnLst>
                                    <p:animMotion origin="layout" path="M -1.11111E-6 2.22222E-6 L 0.11945 -0.21806 C 0.1191 -0.33102 0.11719 -0.44144 0.11684 -0.55371 " pathEditMode="relative" rAng="0" ptsTypes="AAA">
                                      <p:cBhvr>
                                        <p:cTn id="57" dur="1000" fill="hold"/>
                                        <p:tgtEl>
                                          <p:spTgt spid="176"/>
                                        </p:tgtEl>
                                        <p:attrNameLst>
                                          <p:attrName>ppt_x</p:attrName>
                                          <p:attrName>ppt_y</p:attrName>
                                        </p:attrNameLst>
                                      </p:cBhvr>
                                      <p:rCtr x="5972" y="-27685"/>
                                    </p:animMotion>
                                  </p:childTnLst>
                                </p:cTn>
                              </p:par>
                              <p:par>
                                <p:cTn id="58" presetID="0" presetClass="path" presetSubtype="0" repeatCount="0" accel="50000" fill="hold" grpId="0" nodeType="withEffect">
                                  <p:stCondLst>
                                    <p:cond delay="0"/>
                                  </p:stCondLst>
                                  <p:childTnLst>
                                    <p:animMotion origin="layout" path="M 4.16667E-6 -2.59259E-6 L 0.03732 -0.16458 L 0.03732 -0.47453 " pathEditMode="relative" rAng="0" ptsTypes="AAA">
                                      <p:cBhvr>
                                        <p:cTn id="59" dur="1000" fill="hold"/>
                                        <p:tgtEl>
                                          <p:spTgt spid="184"/>
                                        </p:tgtEl>
                                        <p:attrNameLst>
                                          <p:attrName>ppt_x</p:attrName>
                                          <p:attrName>ppt_y</p:attrName>
                                        </p:attrNameLst>
                                      </p:cBhvr>
                                      <p:rCtr x="1858" y="-23727"/>
                                    </p:animMotion>
                                  </p:childTnLst>
                                </p:cTn>
                              </p:par>
                              <p:par>
                                <p:cTn id="60" presetID="0" presetClass="path" presetSubtype="0" repeatCount="0" accel="50000" fill="hold" grpId="0" nodeType="withEffect">
                                  <p:stCondLst>
                                    <p:cond delay="0"/>
                                  </p:stCondLst>
                                  <p:childTnLst>
                                    <p:animMotion origin="layout" path="M 4.16667E-6 -2.96296E-6 L 0.03645 -0.19027 C 0.0368 -0.28495 0.03698 -0.37963 0.03732 -0.4743 " pathEditMode="relative" rAng="0" ptsTypes="AAA">
                                      <p:cBhvr>
                                        <p:cTn id="61" dur="1000" fill="hold"/>
                                        <p:tgtEl>
                                          <p:spTgt spid="180"/>
                                        </p:tgtEl>
                                        <p:attrNameLst>
                                          <p:attrName>ppt_x</p:attrName>
                                          <p:attrName>ppt_y</p:attrName>
                                        </p:attrNameLst>
                                      </p:cBhvr>
                                      <p:rCtr x="1858" y="-23727"/>
                                    </p:animMotion>
                                  </p:childTnLst>
                                </p:cTn>
                              </p:par>
                              <p:par>
                                <p:cTn id="62" presetID="0" presetClass="path" presetSubtype="0" repeatCount="0" accel="50000" fill="hold" grpId="0" nodeType="withEffect">
                                  <p:stCondLst>
                                    <p:cond delay="0"/>
                                  </p:stCondLst>
                                  <p:childTnLst>
                                    <p:animMotion origin="layout" path="M 4.16667E-6 2.22222E-6 L 0.03802 -0.21806 C 0.03767 -0.30417 0.0375 -0.39028 0.03715 -0.47639 " pathEditMode="relative" rAng="0" ptsTypes="AAA">
                                      <p:cBhvr>
                                        <p:cTn id="63" dur="1000" fill="hold"/>
                                        <p:tgtEl>
                                          <p:spTgt spid="177"/>
                                        </p:tgtEl>
                                        <p:attrNameLst>
                                          <p:attrName>ppt_x</p:attrName>
                                          <p:attrName>ppt_y</p:attrName>
                                        </p:attrNameLst>
                                      </p:cBhvr>
                                      <p:rCtr x="1892" y="-23819"/>
                                    </p:animMotion>
                                  </p:childTnLst>
                                </p:cTn>
                              </p:par>
                              <p:par>
                                <p:cTn id="64" presetID="0" presetClass="path" presetSubtype="0" repeatCount="0" accel="50000" fill="hold" grpId="0" nodeType="withEffect">
                                  <p:stCondLst>
                                    <p:cond delay="0"/>
                                  </p:stCondLst>
                                  <p:childTnLst>
                                    <p:animMotion origin="layout" path="M -3.33333E-6 -1.48148E-6 L -0.0427 -0.16667 C -0.04236 -0.24352 -0.04323 -0.31898 -0.04288 -0.3956 " pathEditMode="relative" rAng="0" ptsTypes="AAA">
                                      <p:cBhvr>
                                        <p:cTn id="65" dur="1000" fill="hold"/>
                                        <p:tgtEl>
                                          <p:spTgt spid="185"/>
                                        </p:tgtEl>
                                        <p:attrNameLst>
                                          <p:attrName>ppt_x</p:attrName>
                                          <p:attrName>ppt_y</p:attrName>
                                        </p:attrNameLst>
                                      </p:cBhvr>
                                      <p:rCtr x="-2153" y="-19792"/>
                                    </p:animMotion>
                                  </p:childTnLst>
                                </p:cTn>
                              </p:par>
                            </p:childTnLst>
                          </p:cTn>
                        </p:par>
                        <p:par>
                          <p:cTn id="66" fill="hold">
                            <p:stCondLst>
                              <p:cond delay="1000"/>
                            </p:stCondLst>
                            <p:childTnLst>
                              <p:par>
                                <p:cTn id="67" presetID="0" presetClass="path" presetSubtype="0" repeatCount="2000" accel="50000" decel="50000" fill="hold" grpId="0" nodeType="afterEffect">
                                  <p:stCondLst>
                                    <p:cond delay="0"/>
                                  </p:stCondLst>
                                  <p:childTnLst>
                                    <p:animMotion origin="layout" path="M -0.00173 -2.96296E-6 L -0.04357 -0.18935 L -0.04357 -0.3949 " pathEditMode="relative" rAng="0" ptsTypes="AAA">
                                      <p:cBhvr>
                                        <p:cTn id="68" dur="2000" fill="hold"/>
                                        <p:tgtEl>
                                          <p:spTgt spid="181"/>
                                        </p:tgtEl>
                                        <p:attrNameLst>
                                          <p:attrName>ppt_x</p:attrName>
                                          <p:attrName>ppt_y</p:attrName>
                                        </p:attrNameLst>
                                      </p:cBhvr>
                                      <p:rCtr x="-2101" y="-19745"/>
                                    </p:animMotion>
                                  </p:childTnLst>
                                </p:cTn>
                              </p:par>
                              <p:par>
                                <p:cTn id="69" presetID="0" presetClass="path" presetSubtype="0" repeatCount="2000" accel="50000" decel="50000" fill="hold" grpId="0" nodeType="withEffect">
                                  <p:stCondLst>
                                    <p:cond delay="0"/>
                                  </p:stCondLst>
                                  <p:childTnLst>
                                    <p:animMotion origin="layout" path="M -3.33333E-6 0.00208 L -0.0427 -0.21621 L -0.0427 -0.39283 " pathEditMode="relative" rAng="0" ptsTypes="AAA">
                                      <p:cBhvr>
                                        <p:cTn id="70" dur="2000" fill="hold"/>
                                        <p:tgtEl>
                                          <p:spTgt spid="178"/>
                                        </p:tgtEl>
                                        <p:attrNameLst>
                                          <p:attrName>ppt_x</p:attrName>
                                          <p:attrName>ppt_y</p:attrName>
                                        </p:attrNameLst>
                                      </p:cBhvr>
                                      <p:rCtr x="-2135" y="-19745"/>
                                    </p:animMotion>
                                  </p:childTnLst>
                                </p:cTn>
                              </p:par>
                              <p:par>
                                <p:cTn id="71" presetID="0" presetClass="path" presetSubtype="0" repeatCount="2000" accel="50000" decel="50000" fill="hold" grpId="0" nodeType="withEffect">
                                  <p:stCondLst>
                                    <p:cond delay="0"/>
                                  </p:stCondLst>
                                  <p:childTnLst>
                                    <p:animMotion origin="layout" path="M -0.00087 1.11022E-16 L -0.12274 -0.16481 L -0.12274 -0.31505 " pathEditMode="relative" rAng="0" ptsTypes="AAA">
                                      <p:cBhvr>
                                        <p:cTn id="72" dur="2000" fill="hold"/>
                                        <p:tgtEl>
                                          <p:spTgt spid="83"/>
                                        </p:tgtEl>
                                        <p:attrNameLst>
                                          <p:attrName>ppt_x</p:attrName>
                                          <p:attrName>ppt_y</p:attrName>
                                        </p:attrNameLst>
                                      </p:cBhvr>
                                      <p:rCtr x="-6094" y="-15764"/>
                                    </p:animMotion>
                                  </p:childTnLst>
                                </p:cTn>
                              </p:par>
                              <p:par>
                                <p:cTn id="73" presetID="55" presetClass="entr" presetSubtype="0" repeatCount="2000" fill="hold" nodeType="withEffect">
                                  <p:stCondLst>
                                    <p:cond delay="0"/>
                                  </p:stCondLst>
                                  <p:childTnLst>
                                    <p:set>
                                      <p:cBhvr>
                                        <p:cTn id="74" dur="1" fill="hold">
                                          <p:stCondLst>
                                            <p:cond delay="0"/>
                                          </p:stCondLst>
                                        </p:cTn>
                                        <p:tgtEl>
                                          <p:spTgt spid="200"/>
                                        </p:tgtEl>
                                        <p:attrNameLst>
                                          <p:attrName>style.visibility</p:attrName>
                                        </p:attrNameLst>
                                      </p:cBhvr>
                                      <p:to>
                                        <p:strVal val="visible"/>
                                      </p:to>
                                    </p:set>
                                    <p:anim calcmode="lin" valueType="num">
                                      <p:cBhvr>
                                        <p:cTn id="75" dur="2000" fill="hold"/>
                                        <p:tgtEl>
                                          <p:spTgt spid="200"/>
                                        </p:tgtEl>
                                        <p:attrNameLst>
                                          <p:attrName>ppt_w</p:attrName>
                                        </p:attrNameLst>
                                      </p:cBhvr>
                                      <p:tavLst>
                                        <p:tav tm="0">
                                          <p:val>
                                            <p:strVal val="#ppt_w*0.70"/>
                                          </p:val>
                                        </p:tav>
                                        <p:tav tm="100000">
                                          <p:val>
                                            <p:strVal val="#ppt_w"/>
                                          </p:val>
                                        </p:tav>
                                      </p:tavLst>
                                    </p:anim>
                                    <p:anim calcmode="lin" valueType="num">
                                      <p:cBhvr>
                                        <p:cTn id="76" dur="2000" fill="hold"/>
                                        <p:tgtEl>
                                          <p:spTgt spid="200"/>
                                        </p:tgtEl>
                                        <p:attrNameLst>
                                          <p:attrName>ppt_h</p:attrName>
                                        </p:attrNameLst>
                                      </p:cBhvr>
                                      <p:tavLst>
                                        <p:tav tm="0">
                                          <p:val>
                                            <p:strVal val="#ppt_h"/>
                                          </p:val>
                                        </p:tav>
                                        <p:tav tm="100000">
                                          <p:val>
                                            <p:strVal val="#ppt_h"/>
                                          </p:val>
                                        </p:tav>
                                      </p:tavLst>
                                    </p:anim>
                                    <p:animEffect transition="in" filter="fade">
                                      <p:cBhvr>
                                        <p:cTn id="77" dur="20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8" grpId="0" animBg="1"/>
      <p:bldP spid="89" grpId="0" animBg="1"/>
      <p:bldP spid="90" grpId="0" animBg="1"/>
      <p:bldP spid="91" grpId="1" animBg="1"/>
      <p:bldP spid="92" grpId="0" animBg="1"/>
      <p:bldP spid="93" grpId="0" animBg="1"/>
      <p:bldP spid="94" grpId="0" animBg="1"/>
      <p:bldP spid="95" grpId="0" animBg="1"/>
      <p:bldP spid="96" grpId="0" animBg="1"/>
      <p:bldP spid="102" grpId="0" animBg="1"/>
      <p:bldP spid="176" grpId="0" animBg="1"/>
      <p:bldP spid="177" grpId="0" animBg="1"/>
      <p:bldP spid="180" grpId="0" animBg="1"/>
      <p:bldP spid="181" grpId="0" animBg="1"/>
      <p:bldP spid="183" grpId="0" animBg="1"/>
      <p:bldP spid="184" grpId="0" animBg="1"/>
      <p:bldP spid="185" grpId="0" animBg="1"/>
      <p:bldP spid="189" grpId="0" animBg="1"/>
      <p:bldP spid="178" grpId="0" animBg="1"/>
      <p:bldP spid="8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17535-2B8A-3340-9C8C-EE51F1B784FF}"/>
              </a:ext>
            </a:extLst>
          </p:cNvPr>
          <p:cNvSpPr>
            <a:spLocks noGrp="1"/>
          </p:cNvSpPr>
          <p:nvPr>
            <p:ph type="title"/>
          </p:nvPr>
        </p:nvSpPr>
        <p:spPr/>
        <p:txBody>
          <a:bodyPr/>
          <a:lstStyle/>
          <a:p>
            <a:r>
              <a:rPr lang="en-US" dirty="0"/>
              <a:t>Our solution	</a:t>
            </a:r>
          </a:p>
        </p:txBody>
      </p:sp>
      <p:sp>
        <p:nvSpPr>
          <p:cNvPr id="3" name="Content Placeholder 2">
            <a:extLst>
              <a:ext uri="{FF2B5EF4-FFF2-40B4-BE49-F238E27FC236}">
                <a16:creationId xmlns:a16="http://schemas.microsoft.com/office/drawing/2014/main" id="{CD0D44BF-D3FE-4441-83DB-9F065B8E628D}"/>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3200" b="1" dirty="0"/>
              <a:t>Adaptive </a:t>
            </a:r>
            <a:r>
              <a:rPr lang="en-US" sz="3200" b="1" dirty="0" err="1"/>
              <a:t>MultiPath</a:t>
            </a:r>
            <a:r>
              <a:rPr lang="en-US" sz="3200" b="1" dirty="0"/>
              <a:t> (AMP)</a:t>
            </a:r>
          </a:p>
          <a:p>
            <a:pPr marL="0" indent="0" algn="ctr">
              <a:buNone/>
            </a:pPr>
            <a:r>
              <a:rPr lang="en-US" dirty="0"/>
              <a:t>a multipath congestion control algorithm for data center networks</a:t>
            </a:r>
          </a:p>
        </p:txBody>
      </p:sp>
      <p:sp>
        <p:nvSpPr>
          <p:cNvPr id="4" name="Slide Number Placeholder 3">
            <a:extLst>
              <a:ext uri="{FF2B5EF4-FFF2-40B4-BE49-F238E27FC236}">
                <a16:creationId xmlns:a16="http://schemas.microsoft.com/office/drawing/2014/main" id="{255BF07A-C4D2-7D44-9C1E-0FA81A8BA84E}"/>
              </a:ext>
            </a:extLst>
          </p:cNvPr>
          <p:cNvSpPr>
            <a:spLocks noGrp="1"/>
          </p:cNvSpPr>
          <p:nvPr>
            <p:ph type="sldNum" sz="quarter" idx="12"/>
          </p:nvPr>
        </p:nvSpPr>
        <p:spPr/>
        <p:txBody>
          <a:bodyPr/>
          <a:lstStyle/>
          <a:p>
            <a:fld id="{3AC99A5B-5B03-425B-9284-2F10A88898BE}" type="slidenum">
              <a:rPr lang="en-US" smtClean="0"/>
              <a:t>11</a:t>
            </a:fld>
            <a:endParaRPr lang="en-US"/>
          </a:p>
        </p:txBody>
      </p:sp>
    </p:spTree>
    <p:extLst>
      <p:ext uri="{BB962C8B-B14F-4D97-AF65-F5344CB8AC3E}">
        <p14:creationId xmlns:p14="http://schemas.microsoft.com/office/powerpoint/2010/main" val="3437635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t>AMP design</a:t>
            </a:r>
          </a:p>
        </p:txBody>
      </p:sp>
      <p:sp>
        <p:nvSpPr>
          <p:cNvPr id="3" name="Content Placeholder 2"/>
          <p:cNvSpPr>
            <a:spLocks noGrp="1"/>
          </p:cNvSpPr>
          <p:nvPr>
            <p:ph idx="1"/>
          </p:nvPr>
        </p:nvSpPr>
        <p:spPr>
          <a:xfrm>
            <a:off x="457200" y="1752600"/>
            <a:ext cx="8229600" cy="4373563"/>
          </a:xfrm>
        </p:spPr>
        <p:txBody>
          <a:bodyPr>
            <a:noAutofit/>
          </a:bodyPr>
          <a:lstStyle/>
          <a:p>
            <a:r>
              <a:rPr lang="en-US" sz="2400" b="1" dirty="0"/>
              <a:t>Our key observation:</a:t>
            </a:r>
          </a:p>
          <a:p>
            <a:pPr lvl="1"/>
            <a:r>
              <a:rPr lang="en-US" sz="2000" dirty="0"/>
              <a:t>When all subflows of a multipath flow have the smallest </a:t>
            </a:r>
            <a:r>
              <a:rPr lang="en-US" sz="2000" dirty="0" err="1"/>
              <a:t>cwnd</a:t>
            </a:r>
            <a:r>
              <a:rPr lang="en-US" sz="2000" dirty="0"/>
              <a:t> value (and their packets are ECN-marked), it is a good indicator that the subflows are at the same bottleneck link (facing severe congestion)</a:t>
            </a:r>
            <a:endParaRPr lang="en-US" b="1" dirty="0"/>
          </a:p>
          <a:p>
            <a:r>
              <a:rPr lang="en-US" sz="2400" b="1" dirty="0"/>
              <a:t>Subflow suppression/release algorithms:</a:t>
            </a:r>
          </a:p>
          <a:p>
            <a:pPr lvl="1"/>
            <a:r>
              <a:rPr lang="en-US" sz="2000" b="1" dirty="0"/>
              <a:t>Suppression:</a:t>
            </a:r>
            <a:r>
              <a:rPr lang="en-US" sz="2000" dirty="0"/>
              <a:t> AMP deactivates all </a:t>
            </a:r>
            <a:r>
              <a:rPr lang="en-US" sz="2000" dirty="0" err="1"/>
              <a:t>subflows</a:t>
            </a:r>
            <a:r>
              <a:rPr lang="en-US" sz="2000" dirty="0"/>
              <a:t> but one, when the minimum window state across all subflows remains for a small time period (e.g., 2 RTTs) </a:t>
            </a:r>
          </a:p>
          <a:p>
            <a:pPr lvl="1"/>
            <a:r>
              <a:rPr lang="en-US" sz="2000" b="1" dirty="0"/>
              <a:t>Release:</a:t>
            </a:r>
            <a:r>
              <a:rPr lang="en-US" sz="2000" dirty="0"/>
              <a:t> AMP reactivates all suspended </a:t>
            </a:r>
            <a:r>
              <a:rPr lang="en-US" sz="2000" dirty="0" err="1"/>
              <a:t>subflows</a:t>
            </a:r>
            <a:r>
              <a:rPr lang="en-US" sz="2000" dirty="0"/>
              <a:t> when it no longer receives ECN-marked packets for some time period (e.g., 8 RTTs)</a:t>
            </a:r>
          </a:p>
        </p:txBody>
      </p:sp>
      <p:sp>
        <p:nvSpPr>
          <p:cNvPr id="4" name="Slide Number Placeholder 3"/>
          <p:cNvSpPr>
            <a:spLocks noGrp="1"/>
          </p:cNvSpPr>
          <p:nvPr>
            <p:ph type="sldNum" sz="quarter" idx="12"/>
          </p:nvPr>
        </p:nvSpPr>
        <p:spPr/>
        <p:txBody>
          <a:bodyPr/>
          <a:lstStyle/>
          <a:p>
            <a:fld id="{3AC99A5B-5B03-425B-9284-2F10A88898BE}" type="slidenum">
              <a:rPr lang="en-US" smtClean="0"/>
              <a:t>12</a:t>
            </a:fld>
            <a:endParaRPr lang="en-US"/>
          </a:p>
        </p:txBody>
      </p:sp>
      <p:sp>
        <p:nvSpPr>
          <p:cNvPr id="5" name="Rounded Rectangle 4"/>
          <p:cNvSpPr/>
          <p:nvPr/>
        </p:nvSpPr>
        <p:spPr>
          <a:xfrm>
            <a:off x="77695" y="5867400"/>
            <a:ext cx="8991600" cy="764632"/>
          </a:xfrm>
          <a:prstGeom prst="roundRect">
            <a:avLst/>
          </a:prstGeom>
          <a:blipFill>
            <a:blip r:embed="rId3"/>
            <a:tile tx="0" ty="0" sx="100000" sy="100000" flip="none" algn="tl"/>
          </a:bli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latin typeface="Verdana" charset="0"/>
                <a:ea typeface="Verdana" charset="0"/>
                <a:cs typeface="Verdana" charset="0"/>
              </a:rPr>
              <a:t>AMP behaves like a single-path flow once it detects the LHU condition</a:t>
            </a:r>
          </a:p>
        </p:txBody>
      </p:sp>
    </p:spTree>
    <p:extLst>
      <p:ext uri="{BB962C8B-B14F-4D97-AF65-F5344CB8AC3E}">
        <p14:creationId xmlns:p14="http://schemas.microsoft.com/office/powerpoint/2010/main" val="37797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1"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AMP also simplifies congestion control operation</a:t>
            </a:r>
          </a:p>
        </p:txBody>
      </p:sp>
      <p:sp>
        <p:nvSpPr>
          <p:cNvPr id="3" name="Content Placeholder 2"/>
          <p:cNvSpPr>
            <a:spLocks noGrp="1"/>
          </p:cNvSpPr>
          <p:nvPr>
            <p:ph idx="1"/>
          </p:nvPr>
        </p:nvSpPr>
        <p:spPr>
          <a:xfrm>
            <a:off x="457200" y="1752600"/>
            <a:ext cx="8229600" cy="4373563"/>
          </a:xfrm>
        </p:spPr>
        <p:txBody>
          <a:bodyPr>
            <a:normAutofit/>
          </a:bodyPr>
          <a:lstStyle/>
          <a:p>
            <a:r>
              <a:rPr lang="en-US" sz="2400" b="1" dirty="0"/>
              <a:t>We make a few observations:</a:t>
            </a:r>
            <a:endParaRPr lang="en-US" sz="2400" dirty="0"/>
          </a:p>
          <a:p>
            <a:pPr lvl="1"/>
            <a:r>
              <a:rPr lang="en-US" sz="2000" dirty="0"/>
              <a:t>When ECN is used in a DCN, RTT measurements of subflows are unnecessary for updating their </a:t>
            </a:r>
            <a:r>
              <a:rPr lang="en-US" sz="2000" dirty="0" err="1"/>
              <a:t>cwnd</a:t>
            </a:r>
            <a:endParaRPr lang="en-US" dirty="0"/>
          </a:p>
          <a:p>
            <a:pPr lvl="1"/>
            <a:r>
              <a:rPr lang="en-US" sz="2000" dirty="0"/>
              <a:t>DCTCP-like window reduction slows down traffic shifting</a:t>
            </a:r>
          </a:p>
          <a:p>
            <a:r>
              <a:rPr lang="en-US" sz="2400" b="1" dirty="0"/>
              <a:t>AMP’s congestion control algorithm</a:t>
            </a:r>
          </a:p>
        </p:txBody>
      </p:sp>
      <p:sp>
        <p:nvSpPr>
          <p:cNvPr id="4" name="Slide Number Placeholder 3"/>
          <p:cNvSpPr>
            <a:spLocks noGrp="1"/>
          </p:cNvSpPr>
          <p:nvPr>
            <p:ph type="sldNum" sz="quarter" idx="12"/>
          </p:nvPr>
        </p:nvSpPr>
        <p:spPr/>
        <p:txBody>
          <a:bodyPr/>
          <a:lstStyle/>
          <a:p>
            <a:fld id="{3AC99A5B-5B03-425B-9284-2F10A88898BE}" type="slidenum">
              <a:rPr lang="en-US" smtClean="0"/>
              <a:t>13</a:t>
            </a:fld>
            <a:endParaRPr lang="en-US" dirty="0"/>
          </a:p>
        </p:txBody>
      </p:sp>
      <p:pic>
        <p:nvPicPr>
          <p:cNvPr id="8" name="Picture 7" descr="A close up of a logo&#10;&#10;Description automatically generated">
            <a:extLst>
              <a:ext uri="{FF2B5EF4-FFF2-40B4-BE49-F238E27FC236}">
                <a16:creationId xmlns:a16="http://schemas.microsoft.com/office/drawing/2014/main" id="{DFD6279E-735C-724E-90FD-520A85228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3883988"/>
            <a:ext cx="4343400" cy="611812"/>
          </a:xfrm>
          <a:prstGeom prst="rect">
            <a:avLst/>
          </a:prstGeom>
          <a:ln>
            <a:noFill/>
          </a:ln>
        </p:spPr>
      </p:pic>
      <p:pic>
        <p:nvPicPr>
          <p:cNvPr id="9" name="Picture 8" descr="A picture containing object, clock&#10;&#10;Description automatically generated">
            <a:extLst>
              <a:ext uri="{FF2B5EF4-FFF2-40B4-BE49-F238E27FC236}">
                <a16:creationId xmlns:a16="http://schemas.microsoft.com/office/drawing/2014/main" id="{7DE80599-B14D-BF42-BC00-EEEC50649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4950788"/>
            <a:ext cx="4343400" cy="611812"/>
          </a:xfrm>
          <a:prstGeom prst="rect">
            <a:avLst/>
          </a:prstGeom>
          <a:ln>
            <a:noFill/>
          </a:ln>
        </p:spPr>
      </p:pic>
      <p:pic>
        <p:nvPicPr>
          <p:cNvPr id="10" name="Picture 9" descr="A picture containing object&#10;&#10;Description automatically generated">
            <a:extLst>
              <a:ext uri="{FF2B5EF4-FFF2-40B4-BE49-F238E27FC236}">
                <a16:creationId xmlns:a16="http://schemas.microsoft.com/office/drawing/2014/main" id="{8B845ACE-39CB-CF48-A688-B388085044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056" y="6017588"/>
            <a:ext cx="4343400" cy="611812"/>
          </a:xfrm>
          <a:prstGeom prst="rect">
            <a:avLst/>
          </a:prstGeom>
          <a:ln>
            <a:noFill/>
          </a:ln>
        </p:spPr>
      </p:pic>
    </p:spTree>
    <p:extLst>
      <p:ext uri="{BB962C8B-B14F-4D97-AF65-F5344CB8AC3E}">
        <p14:creationId xmlns:p14="http://schemas.microsoft.com/office/powerpoint/2010/main" val="75558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9"/>
                                        </p:tgtEl>
                                        <p:attrNameLst>
                                          <p:attrName>r</p:attrName>
                                        </p:attrNameLst>
                                      </p:cBhvr>
                                    </p:animRot>
                                    <p:animRot by="-240000">
                                      <p:cBhvr>
                                        <p:cTn id="15" dur="200" fill="hold">
                                          <p:stCondLst>
                                            <p:cond delay="200"/>
                                          </p:stCondLst>
                                        </p:cTn>
                                        <p:tgtEl>
                                          <p:spTgt spid="9"/>
                                        </p:tgtEl>
                                        <p:attrNameLst>
                                          <p:attrName>r</p:attrName>
                                        </p:attrNameLst>
                                      </p:cBhvr>
                                    </p:animRot>
                                    <p:animRot by="240000">
                                      <p:cBhvr>
                                        <p:cTn id="16" dur="200" fill="hold">
                                          <p:stCondLst>
                                            <p:cond delay="400"/>
                                          </p:stCondLst>
                                        </p:cTn>
                                        <p:tgtEl>
                                          <p:spTgt spid="9"/>
                                        </p:tgtEl>
                                        <p:attrNameLst>
                                          <p:attrName>r</p:attrName>
                                        </p:attrNameLst>
                                      </p:cBhvr>
                                    </p:animRot>
                                    <p:animRot by="-240000">
                                      <p:cBhvr>
                                        <p:cTn id="17" dur="200" fill="hold">
                                          <p:stCondLst>
                                            <p:cond delay="600"/>
                                          </p:stCondLst>
                                        </p:cTn>
                                        <p:tgtEl>
                                          <p:spTgt spid="9"/>
                                        </p:tgtEl>
                                        <p:attrNameLst>
                                          <p:attrName>r</p:attrName>
                                        </p:attrNameLst>
                                      </p:cBhvr>
                                    </p:animRot>
                                    <p:animRot by="120000">
                                      <p:cBhvr>
                                        <p:cTn id="18" dur="200" fill="hold">
                                          <p:stCondLst>
                                            <p:cond delay="800"/>
                                          </p:stCondLst>
                                        </p:cTn>
                                        <p:tgtEl>
                                          <p:spTgt spid="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10"/>
                                        </p:tgtEl>
                                        <p:attrNameLst>
                                          <p:attrName>r</p:attrName>
                                        </p:attrNameLst>
                                      </p:cBhvr>
                                    </p:animRot>
                                    <p:animRot by="-240000">
                                      <p:cBhvr>
                                        <p:cTn id="23" dur="200" fill="hold">
                                          <p:stCondLst>
                                            <p:cond delay="200"/>
                                          </p:stCondLst>
                                        </p:cTn>
                                        <p:tgtEl>
                                          <p:spTgt spid="10"/>
                                        </p:tgtEl>
                                        <p:attrNameLst>
                                          <p:attrName>r</p:attrName>
                                        </p:attrNameLst>
                                      </p:cBhvr>
                                    </p:animRot>
                                    <p:animRot by="240000">
                                      <p:cBhvr>
                                        <p:cTn id="24" dur="200" fill="hold">
                                          <p:stCondLst>
                                            <p:cond delay="400"/>
                                          </p:stCondLst>
                                        </p:cTn>
                                        <p:tgtEl>
                                          <p:spTgt spid="10"/>
                                        </p:tgtEl>
                                        <p:attrNameLst>
                                          <p:attrName>r</p:attrName>
                                        </p:attrNameLst>
                                      </p:cBhvr>
                                    </p:animRot>
                                    <p:animRot by="-240000">
                                      <p:cBhvr>
                                        <p:cTn id="25" dur="200" fill="hold">
                                          <p:stCondLst>
                                            <p:cond delay="600"/>
                                          </p:stCondLst>
                                        </p:cTn>
                                        <p:tgtEl>
                                          <p:spTgt spid="10"/>
                                        </p:tgtEl>
                                        <p:attrNameLst>
                                          <p:attrName>r</p:attrName>
                                        </p:attrNameLst>
                                      </p:cBhvr>
                                    </p:animRot>
                                    <p:animRot by="120000">
                                      <p:cBhvr>
                                        <p:cTn id="26"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dur="indefinite" nodeType="mainSeq">
                <p:childTnLst>
                  <p:par>
                    <p:cTn id="28" fill="hold">
                      <p:stCondLst>
                        <p:cond delay="indefinite"/>
                      </p:stCondLst>
                      <p:childTnLst>
                        <p:par>
                          <p:cTn id="29" fill="hold">
                            <p:stCondLst>
                              <p:cond delay="0"/>
                            </p:stCondLst>
                            <p:childTnLst>
                              <p:par>
                                <p:cTn id="30" presetID="6" presetClass="emph" presetSubtype="0" fill="hold" nodeType="clickEffect">
                                  <p:stCondLst>
                                    <p:cond delay="0"/>
                                  </p:stCondLst>
                                  <p:childTnLst>
                                    <p:animScale>
                                      <p:cBhvr>
                                        <p:cTn id="31" dur="1000" fill="hold"/>
                                        <p:tgtEl>
                                          <p:spTgt spid="8"/>
                                        </p:tgtEl>
                                      </p:cBhvr>
                                      <p:by x="120000" y="120000"/>
                                    </p:animScale>
                                  </p:childTnLst>
                                </p:cTn>
                              </p:par>
                            </p:childTnLst>
                          </p:cTn>
                        </p:par>
                      </p:childTnLst>
                    </p:cTn>
                  </p:par>
                  <p:par>
                    <p:cTn id="32" fill="hold">
                      <p:stCondLst>
                        <p:cond delay="indefinite"/>
                      </p:stCondLst>
                      <p:childTnLst>
                        <p:par>
                          <p:cTn id="33" fill="hold">
                            <p:stCondLst>
                              <p:cond delay="0"/>
                            </p:stCondLst>
                            <p:childTnLst>
                              <p:par>
                                <p:cTn id="34" presetID="6" presetClass="emph" presetSubtype="0" fill="hold" nodeType="clickEffect">
                                  <p:stCondLst>
                                    <p:cond delay="0"/>
                                  </p:stCondLst>
                                  <p:childTnLst>
                                    <p:animScale>
                                      <p:cBhvr>
                                        <p:cTn id="35" dur="1000" fill="hold"/>
                                        <p:tgtEl>
                                          <p:spTgt spid="9"/>
                                        </p:tgtEl>
                                      </p:cBhvr>
                                      <p:by x="120000" y="120000"/>
                                    </p:animScale>
                                  </p:childTnLst>
                                </p:cTn>
                              </p:par>
                            </p:childTnLst>
                          </p:cTn>
                        </p:par>
                      </p:childTnLst>
                    </p:cTn>
                  </p:par>
                  <p:par>
                    <p:cTn id="36" fill="hold">
                      <p:stCondLst>
                        <p:cond delay="indefinite"/>
                      </p:stCondLst>
                      <p:childTnLst>
                        <p:par>
                          <p:cTn id="37" fill="hold">
                            <p:stCondLst>
                              <p:cond delay="0"/>
                            </p:stCondLst>
                            <p:childTnLst>
                              <p:par>
                                <p:cTn id="38" presetID="6" presetClass="emph" presetSubtype="0" fill="hold" nodeType="clickEffect">
                                  <p:stCondLst>
                                    <p:cond delay="0"/>
                                  </p:stCondLst>
                                  <p:childTnLst>
                                    <p:animScale>
                                      <p:cBhvr>
                                        <p:cTn id="39" dur="1000" fill="hold"/>
                                        <p:tgtEl>
                                          <p:spTgt spid="10"/>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3C654FB-B8D7-1245-B53F-7D943D433049}"/>
              </a:ext>
            </a:extLst>
          </p:cNvPr>
          <p:cNvGrpSpPr/>
          <p:nvPr/>
        </p:nvGrpSpPr>
        <p:grpSpPr>
          <a:xfrm>
            <a:off x="762000" y="3733800"/>
            <a:ext cx="3200400" cy="3083877"/>
            <a:chOff x="762000" y="3733800"/>
            <a:chExt cx="3200400" cy="3083877"/>
          </a:xfrm>
        </p:grpSpPr>
        <p:sp>
          <p:nvSpPr>
            <p:cNvPr id="49" name="Rectangle 48"/>
            <p:cNvSpPr/>
            <p:nvPr/>
          </p:nvSpPr>
          <p:spPr>
            <a:xfrm>
              <a:off x="1857600" y="6457677"/>
              <a:ext cx="1800000" cy="360000"/>
            </a:xfrm>
            <a:prstGeom prst="rect">
              <a:avLst/>
            </a:prstGeom>
          </p:spPr>
          <p:txBody>
            <a:bodyPr wrap="square">
              <a:noAutofit/>
            </a:bodyPr>
            <a:lstStyle/>
            <a:p>
              <a:pPr algn="ctr"/>
              <a:r>
                <a:rPr lang="en-US" b="1" dirty="0">
                  <a:effectLst/>
                  <a:latin typeface="Verdana" charset="0"/>
                  <a:ea typeface="Verdana" charset="0"/>
                  <a:cs typeface="Verdana" charset="0"/>
                </a:rPr>
                <a:t>No LHU</a:t>
              </a:r>
              <a:endParaRPr lang="en-US" dirty="0">
                <a:effectLst/>
                <a:latin typeface="Verdana" charset="0"/>
                <a:ea typeface="Verdana" charset="0"/>
                <a:cs typeface="Verdana" charset="0"/>
              </a:endParaRPr>
            </a:p>
          </p:txBody>
        </p:sp>
        <p:pic>
          <p:nvPicPr>
            <p:cNvPr id="18" name="Picture 17">
              <a:extLst>
                <a:ext uri="{FF2B5EF4-FFF2-40B4-BE49-F238E27FC236}">
                  <a16:creationId xmlns:a16="http://schemas.microsoft.com/office/drawing/2014/main" id="{9CEAD5CA-E926-C54E-955A-AB22B53CEC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400" y="4267200"/>
              <a:ext cx="2700000" cy="2160000"/>
            </a:xfrm>
            <a:prstGeom prst="rect">
              <a:avLst/>
            </a:prstGeom>
          </p:spPr>
        </p:pic>
        <p:grpSp>
          <p:nvGrpSpPr>
            <p:cNvPr id="35" name="Group 34">
              <a:extLst>
                <a:ext uri="{FF2B5EF4-FFF2-40B4-BE49-F238E27FC236}">
                  <a16:creationId xmlns:a16="http://schemas.microsoft.com/office/drawing/2014/main" id="{C5DE264C-4C73-4A4A-99D1-934C9B1ADC52}"/>
                </a:ext>
              </a:extLst>
            </p:cNvPr>
            <p:cNvGrpSpPr/>
            <p:nvPr/>
          </p:nvGrpSpPr>
          <p:grpSpPr>
            <a:xfrm>
              <a:off x="762000" y="3733800"/>
              <a:ext cx="1109033" cy="1310746"/>
              <a:chOff x="4864983" y="3653619"/>
              <a:chExt cx="1490033" cy="1310746"/>
            </a:xfrm>
          </p:grpSpPr>
          <p:sp>
            <p:nvSpPr>
              <p:cNvPr id="36" name="Oval 35">
                <a:extLst>
                  <a:ext uri="{FF2B5EF4-FFF2-40B4-BE49-F238E27FC236}">
                    <a16:creationId xmlns:a16="http://schemas.microsoft.com/office/drawing/2014/main" id="{16C1D955-1C51-A34F-84D0-81ECCFD6A9BF}"/>
                  </a:ext>
                </a:extLst>
              </p:cNvPr>
              <p:cNvSpPr/>
              <p:nvPr/>
            </p:nvSpPr>
            <p:spPr>
              <a:xfrm>
                <a:off x="6065949" y="3653619"/>
                <a:ext cx="289067" cy="2862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a:extLst>
                  <a:ext uri="{FF2B5EF4-FFF2-40B4-BE49-F238E27FC236}">
                    <a16:creationId xmlns:a16="http://schemas.microsoft.com/office/drawing/2014/main" id="{3DF4D59A-35F5-4641-869B-9A4BB3112643}"/>
                  </a:ext>
                </a:extLst>
              </p:cNvPr>
              <p:cNvSpPr/>
              <p:nvPr/>
            </p:nvSpPr>
            <p:spPr>
              <a:xfrm>
                <a:off x="4864983" y="3821365"/>
                <a:ext cx="1200965" cy="1143000"/>
              </a:xfrm>
              <a:custGeom>
                <a:avLst/>
                <a:gdLst>
                  <a:gd name="connsiteX0" fmla="*/ 1420266 w 1420266"/>
                  <a:gd name="connsiteY0" fmla="*/ 0 h 1147157"/>
                  <a:gd name="connsiteX1" fmla="*/ 7102 w 1420266"/>
                  <a:gd name="connsiteY1" fmla="*/ 515389 h 1147157"/>
                  <a:gd name="connsiteX2" fmla="*/ 838375 w 1420266"/>
                  <a:gd name="connsiteY2" fmla="*/ 1147157 h 1147157"/>
                  <a:gd name="connsiteX3" fmla="*/ 838375 w 1420266"/>
                  <a:gd name="connsiteY3" fmla="*/ 1147157 h 1147157"/>
                </a:gdLst>
                <a:ahLst/>
                <a:cxnLst>
                  <a:cxn ang="0">
                    <a:pos x="connsiteX0" y="connsiteY0"/>
                  </a:cxn>
                  <a:cxn ang="0">
                    <a:pos x="connsiteX1" y="connsiteY1"/>
                  </a:cxn>
                  <a:cxn ang="0">
                    <a:pos x="connsiteX2" y="connsiteY2"/>
                  </a:cxn>
                  <a:cxn ang="0">
                    <a:pos x="connsiteX3" y="connsiteY3"/>
                  </a:cxn>
                </a:cxnLst>
                <a:rect l="l" t="t" r="r" b="b"/>
                <a:pathLst>
                  <a:path w="1420266" h="1147157">
                    <a:moveTo>
                      <a:pt x="1420266" y="0"/>
                    </a:moveTo>
                    <a:cubicBezTo>
                      <a:pt x="762175" y="162098"/>
                      <a:pt x="104084" y="324196"/>
                      <a:pt x="7102" y="515389"/>
                    </a:cubicBezTo>
                    <a:cubicBezTo>
                      <a:pt x="-89880" y="706582"/>
                      <a:pt x="838375" y="1147157"/>
                      <a:pt x="838375" y="1147157"/>
                    </a:cubicBezTo>
                    <a:lnTo>
                      <a:pt x="838375" y="1147157"/>
                    </a:ln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0000"/>
                  </a:highlight>
                </a:endParaRPr>
              </a:p>
            </p:txBody>
          </p:sp>
        </p:grpSp>
      </p:grpSp>
      <p:sp>
        <p:nvSpPr>
          <p:cNvPr id="2" name="Title 1"/>
          <p:cNvSpPr>
            <a:spLocks noGrp="1"/>
          </p:cNvSpPr>
          <p:nvPr>
            <p:ph type="title"/>
          </p:nvPr>
        </p:nvSpPr>
        <p:spPr/>
        <p:txBody>
          <a:bodyPr/>
          <a:lstStyle/>
          <a:p>
            <a:r>
              <a:rPr lang="en-US" dirty="0"/>
              <a:t>AMP under LHU</a:t>
            </a:r>
          </a:p>
        </p:txBody>
      </p:sp>
      <p:sp>
        <p:nvSpPr>
          <p:cNvPr id="4" name="Slide Number Placeholder 3"/>
          <p:cNvSpPr>
            <a:spLocks noGrp="1"/>
          </p:cNvSpPr>
          <p:nvPr>
            <p:ph type="sldNum" sz="quarter" idx="12"/>
          </p:nvPr>
        </p:nvSpPr>
        <p:spPr>
          <a:xfrm>
            <a:off x="6553200" y="6370955"/>
            <a:ext cx="2133600" cy="365125"/>
          </a:xfrm>
        </p:spPr>
        <p:txBody>
          <a:bodyPr/>
          <a:lstStyle/>
          <a:p>
            <a:fld id="{3AC99A5B-5B03-425B-9284-2F10A88898BE}" type="slidenum">
              <a:rPr lang="en-US" smtClean="0"/>
              <a:t>14</a:t>
            </a:fld>
            <a:endParaRPr lang="en-US" dirty="0"/>
          </a:p>
        </p:txBody>
      </p:sp>
      <p:sp>
        <p:nvSpPr>
          <p:cNvPr id="10" name="Rectangle 9"/>
          <p:cNvSpPr/>
          <p:nvPr/>
        </p:nvSpPr>
        <p:spPr>
          <a:xfrm>
            <a:off x="1295400" y="1411069"/>
            <a:ext cx="2922210" cy="584775"/>
          </a:xfrm>
          <a:prstGeom prst="rect">
            <a:avLst/>
          </a:prstGeom>
        </p:spPr>
        <p:txBody>
          <a:bodyPr wrap="none">
            <a:spAutoFit/>
          </a:bodyPr>
          <a:lstStyle/>
          <a:p>
            <a:r>
              <a:rPr lang="en-US" sz="1600" dirty="0">
                <a:latin typeface="Verdana" charset="0"/>
                <a:ea typeface="Verdana" charset="0"/>
                <a:cs typeface="Verdana" charset="0"/>
              </a:rPr>
              <a:t>No. of multipath flows = </a:t>
            </a:r>
            <a:r>
              <a:rPr lang="en-US" sz="1600" b="1" dirty="0">
                <a:solidFill>
                  <a:srgbClr val="FF0000"/>
                </a:solidFill>
                <a:latin typeface="Verdana" charset="0"/>
                <a:ea typeface="Verdana" charset="0"/>
                <a:cs typeface="Verdana" charset="0"/>
              </a:rPr>
              <a:t>1</a:t>
            </a:r>
          </a:p>
          <a:p>
            <a:r>
              <a:rPr lang="en-US" sz="1600" dirty="0">
                <a:latin typeface="Verdana" charset="0"/>
                <a:ea typeface="Verdana" charset="0"/>
                <a:cs typeface="Verdana" charset="0"/>
              </a:rPr>
              <a:t>No. of subflow = </a:t>
            </a:r>
            <a:r>
              <a:rPr lang="en-US" sz="1600" b="1" dirty="0">
                <a:latin typeface="Verdana" charset="0"/>
                <a:ea typeface="Verdana" charset="0"/>
                <a:cs typeface="Verdana" charset="0"/>
              </a:rPr>
              <a:t>4</a:t>
            </a:r>
          </a:p>
        </p:txBody>
      </p:sp>
      <p:sp>
        <p:nvSpPr>
          <p:cNvPr id="11" name="Rectangle 10"/>
          <p:cNvSpPr/>
          <p:nvPr/>
        </p:nvSpPr>
        <p:spPr>
          <a:xfrm>
            <a:off x="5562600" y="1411069"/>
            <a:ext cx="2922210" cy="584775"/>
          </a:xfrm>
          <a:prstGeom prst="rect">
            <a:avLst/>
          </a:prstGeom>
        </p:spPr>
        <p:txBody>
          <a:bodyPr wrap="none">
            <a:spAutoFit/>
          </a:bodyPr>
          <a:lstStyle/>
          <a:p>
            <a:r>
              <a:rPr lang="en-US" sz="1600" dirty="0">
                <a:latin typeface="Verdana" charset="0"/>
                <a:ea typeface="Verdana" charset="0"/>
                <a:cs typeface="Verdana" charset="0"/>
              </a:rPr>
              <a:t>No. of multipath flows = </a:t>
            </a:r>
            <a:r>
              <a:rPr lang="en-US" sz="1600" b="1" dirty="0">
                <a:solidFill>
                  <a:srgbClr val="FF0000"/>
                </a:solidFill>
                <a:latin typeface="Verdana" charset="0"/>
                <a:ea typeface="Verdana" charset="0"/>
                <a:cs typeface="Verdana" charset="0"/>
              </a:rPr>
              <a:t>4</a:t>
            </a:r>
          </a:p>
          <a:p>
            <a:r>
              <a:rPr lang="en-US" sz="1600" dirty="0">
                <a:latin typeface="Verdana" charset="0"/>
                <a:ea typeface="Verdana" charset="0"/>
                <a:cs typeface="Verdana" charset="0"/>
              </a:rPr>
              <a:t>No. of subflow = </a:t>
            </a:r>
            <a:r>
              <a:rPr lang="en-US" sz="1600" b="1" dirty="0">
                <a:latin typeface="Verdana" charset="0"/>
                <a:ea typeface="Verdana" charset="0"/>
                <a:cs typeface="Verdana" charset="0"/>
              </a:rPr>
              <a:t>4</a:t>
            </a:r>
            <a:endParaRPr lang="en-US" sz="1600" b="1" dirty="0">
              <a:effectLst/>
              <a:latin typeface="Verdana" charset="0"/>
              <a:ea typeface="Verdana" charset="0"/>
              <a:cs typeface="Verdana" charset="0"/>
            </a:endParaRPr>
          </a:p>
        </p:txBody>
      </p:sp>
      <p:pic>
        <p:nvPicPr>
          <p:cNvPr id="7" name="Picture 6">
            <a:extLst>
              <a:ext uri="{FF2B5EF4-FFF2-40B4-BE49-F238E27FC236}">
                <a16:creationId xmlns:a16="http://schemas.microsoft.com/office/drawing/2014/main" id="{D4D0437F-AD6D-3449-A6DC-8A79B5B919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801918"/>
            <a:ext cx="4201200" cy="2520720"/>
          </a:xfrm>
          <a:prstGeom prst="rect">
            <a:avLst/>
          </a:prstGeom>
        </p:spPr>
      </p:pic>
      <p:sp>
        <p:nvSpPr>
          <p:cNvPr id="48" name="TextBox 47">
            <a:extLst>
              <a:ext uri="{FF2B5EF4-FFF2-40B4-BE49-F238E27FC236}">
                <a16:creationId xmlns:a16="http://schemas.microsoft.com/office/drawing/2014/main" id="{13920B6A-5412-2B48-8E50-7F3F69EB9053}"/>
              </a:ext>
            </a:extLst>
          </p:cNvPr>
          <p:cNvSpPr txBox="1"/>
          <p:nvPr/>
        </p:nvSpPr>
        <p:spPr>
          <a:xfrm>
            <a:off x="10436352" y="7680960"/>
            <a:ext cx="184731" cy="369332"/>
          </a:xfrm>
          <a:prstGeom prst="rect">
            <a:avLst/>
          </a:prstGeom>
          <a:noFill/>
        </p:spPr>
        <p:txBody>
          <a:bodyPr wrap="none" rtlCol="0">
            <a:spAutoFit/>
          </a:bodyPr>
          <a:lstStyle/>
          <a:p>
            <a:endParaRPr lang="en-US" dirty="0"/>
          </a:p>
        </p:txBody>
      </p:sp>
      <p:grpSp>
        <p:nvGrpSpPr>
          <p:cNvPr id="64" name="Group 63">
            <a:extLst>
              <a:ext uri="{FF2B5EF4-FFF2-40B4-BE49-F238E27FC236}">
                <a16:creationId xmlns:a16="http://schemas.microsoft.com/office/drawing/2014/main" id="{EC4C4BBE-D002-A54E-B485-EDACD7134993}"/>
              </a:ext>
            </a:extLst>
          </p:cNvPr>
          <p:cNvGrpSpPr/>
          <p:nvPr/>
        </p:nvGrpSpPr>
        <p:grpSpPr>
          <a:xfrm>
            <a:off x="4343400" y="2514600"/>
            <a:ext cx="713722" cy="795600"/>
            <a:chOff x="3962400" y="2514600"/>
            <a:chExt cx="713722" cy="795600"/>
          </a:xfrm>
        </p:grpSpPr>
        <p:cxnSp>
          <p:nvCxnSpPr>
            <p:cNvPr id="61" name="Straight Arrow Connector 60">
              <a:extLst>
                <a:ext uri="{FF2B5EF4-FFF2-40B4-BE49-F238E27FC236}">
                  <a16:creationId xmlns:a16="http://schemas.microsoft.com/office/drawing/2014/main" id="{8FDE41CA-06B3-3949-BA2C-3FFC4799847A}"/>
                </a:ext>
              </a:extLst>
            </p:cNvPr>
            <p:cNvCxnSpPr>
              <a:cxnSpLocks/>
            </p:cNvCxnSpPr>
            <p:nvPr/>
          </p:nvCxnSpPr>
          <p:spPr>
            <a:xfrm rot="10800000" flipH="1">
              <a:off x="3983296" y="2514600"/>
              <a:ext cx="0" cy="795600"/>
            </a:xfrm>
            <a:prstGeom prst="straightConnector1">
              <a:avLst/>
            </a:prstGeom>
            <a:ln w="28575" cap="sq">
              <a:solidFill>
                <a:srgbClr val="FF0000"/>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843252E7-0021-2E4F-BA7C-664A37080F41}"/>
                </a:ext>
              </a:extLst>
            </p:cNvPr>
            <p:cNvSpPr txBox="1"/>
            <p:nvPr/>
          </p:nvSpPr>
          <p:spPr>
            <a:xfrm>
              <a:off x="3962400" y="2780065"/>
              <a:ext cx="713722" cy="338554"/>
            </a:xfrm>
            <a:prstGeom prst="rect">
              <a:avLst/>
            </a:prstGeom>
            <a:noFill/>
            <a:ln>
              <a:noFill/>
            </a:ln>
          </p:spPr>
          <p:txBody>
            <a:bodyPr wrap="none" rtlCol="0">
              <a:spAutoFit/>
            </a:bodyPr>
            <a:lstStyle/>
            <a:p>
              <a:r>
                <a:rPr lang="en-US" sz="1600" b="1" dirty="0">
                  <a:solidFill>
                    <a:srgbClr val="FF0000"/>
                  </a:solidFill>
                </a:rPr>
                <a:t>Better</a:t>
              </a:r>
              <a:endParaRPr lang="en-US" b="1" dirty="0">
                <a:solidFill>
                  <a:srgbClr val="FF0000"/>
                </a:solidFill>
              </a:endParaRPr>
            </a:p>
          </p:txBody>
        </p:sp>
      </p:grpSp>
      <p:grpSp>
        <p:nvGrpSpPr>
          <p:cNvPr id="3" name="Group 2">
            <a:extLst>
              <a:ext uri="{FF2B5EF4-FFF2-40B4-BE49-F238E27FC236}">
                <a16:creationId xmlns:a16="http://schemas.microsoft.com/office/drawing/2014/main" id="{501ED476-D64A-9046-AF88-D492E606AB71}"/>
              </a:ext>
            </a:extLst>
          </p:cNvPr>
          <p:cNvGrpSpPr/>
          <p:nvPr/>
        </p:nvGrpSpPr>
        <p:grpSpPr>
          <a:xfrm>
            <a:off x="5063167" y="3733800"/>
            <a:ext cx="3242633" cy="3083877"/>
            <a:chOff x="5063167" y="3733800"/>
            <a:chExt cx="3242633" cy="3083877"/>
          </a:xfrm>
        </p:grpSpPr>
        <p:sp>
          <p:nvSpPr>
            <p:cNvPr id="50" name="Rectangle 49"/>
            <p:cNvSpPr/>
            <p:nvPr/>
          </p:nvSpPr>
          <p:spPr>
            <a:xfrm>
              <a:off x="6286682" y="6457677"/>
              <a:ext cx="1800000" cy="360000"/>
            </a:xfrm>
            <a:prstGeom prst="rect">
              <a:avLst/>
            </a:prstGeom>
          </p:spPr>
          <p:txBody>
            <a:bodyPr wrap="square">
              <a:noAutofit/>
            </a:bodyPr>
            <a:lstStyle/>
            <a:p>
              <a:pPr algn="ctr"/>
              <a:r>
                <a:rPr lang="en-US" b="1" dirty="0">
                  <a:latin typeface="Verdana" charset="0"/>
                  <a:ea typeface="Verdana" charset="0"/>
                  <a:cs typeface="Verdana" charset="0"/>
                </a:rPr>
                <a:t>Severe LHU</a:t>
              </a:r>
              <a:endParaRPr lang="en-US" b="1" dirty="0">
                <a:effectLst/>
                <a:latin typeface="Verdana" charset="0"/>
                <a:ea typeface="Verdana" charset="0"/>
                <a:cs typeface="Verdana" charset="0"/>
              </a:endParaRPr>
            </a:p>
          </p:txBody>
        </p:sp>
        <p:pic>
          <p:nvPicPr>
            <p:cNvPr id="22" name="Picture 21">
              <a:extLst>
                <a:ext uri="{FF2B5EF4-FFF2-40B4-BE49-F238E27FC236}">
                  <a16:creationId xmlns:a16="http://schemas.microsoft.com/office/drawing/2014/main" id="{BA589AEA-63E5-FD4D-BB7A-D3FC123FB2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5800" y="4267200"/>
              <a:ext cx="2700000" cy="2160000"/>
            </a:xfrm>
            <a:prstGeom prst="rect">
              <a:avLst/>
            </a:prstGeom>
          </p:spPr>
        </p:pic>
        <p:grpSp>
          <p:nvGrpSpPr>
            <p:cNvPr id="57" name="Group 56">
              <a:extLst>
                <a:ext uri="{FF2B5EF4-FFF2-40B4-BE49-F238E27FC236}">
                  <a16:creationId xmlns:a16="http://schemas.microsoft.com/office/drawing/2014/main" id="{70BF4B5A-DC77-B64E-B960-EF77E08BF294}"/>
                </a:ext>
              </a:extLst>
            </p:cNvPr>
            <p:cNvGrpSpPr/>
            <p:nvPr/>
          </p:nvGrpSpPr>
          <p:grpSpPr>
            <a:xfrm>
              <a:off x="6957729" y="5419923"/>
              <a:ext cx="796320" cy="386581"/>
              <a:chOff x="3775680" y="5224046"/>
              <a:chExt cx="796320" cy="386581"/>
            </a:xfrm>
          </p:grpSpPr>
          <p:cxnSp>
            <p:nvCxnSpPr>
              <p:cNvPr id="46" name="Straight Arrow Connector 45">
                <a:extLst>
                  <a:ext uri="{FF2B5EF4-FFF2-40B4-BE49-F238E27FC236}">
                    <a16:creationId xmlns:a16="http://schemas.microsoft.com/office/drawing/2014/main" id="{6D9F1700-A926-0F44-A30A-35460F89ADEC}"/>
                  </a:ext>
                </a:extLst>
              </p:cNvPr>
              <p:cNvCxnSpPr>
                <a:cxnSpLocks/>
              </p:cNvCxnSpPr>
              <p:nvPr/>
            </p:nvCxnSpPr>
            <p:spPr>
              <a:xfrm flipH="1">
                <a:off x="3775680" y="5610627"/>
                <a:ext cx="796320" cy="0"/>
              </a:xfrm>
              <a:prstGeom prst="straightConnector1">
                <a:avLst/>
              </a:prstGeom>
              <a:ln w="28575" cap="sq">
                <a:solidFill>
                  <a:srgbClr val="FF0000"/>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8670DEFC-8025-CF4C-9D08-316B1CDB7BBB}"/>
                  </a:ext>
                </a:extLst>
              </p:cNvPr>
              <p:cNvSpPr txBox="1"/>
              <p:nvPr/>
            </p:nvSpPr>
            <p:spPr>
              <a:xfrm>
                <a:off x="3858278" y="5224046"/>
                <a:ext cx="713722" cy="338554"/>
              </a:xfrm>
              <a:prstGeom prst="rect">
                <a:avLst/>
              </a:prstGeom>
              <a:noFill/>
              <a:ln>
                <a:noFill/>
              </a:ln>
            </p:spPr>
            <p:txBody>
              <a:bodyPr wrap="none" rtlCol="0">
                <a:spAutoFit/>
              </a:bodyPr>
              <a:lstStyle/>
              <a:p>
                <a:r>
                  <a:rPr lang="en-US" sz="1600" b="1" dirty="0">
                    <a:solidFill>
                      <a:srgbClr val="FF0000"/>
                    </a:solidFill>
                  </a:rPr>
                  <a:t>Better</a:t>
                </a:r>
                <a:endParaRPr lang="en-US" b="1" dirty="0">
                  <a:solidFill>
                    <a:srgbClr val="FF0000"/>
                  </a:solidFill>
                </a:endParaRPr>
              </a:p>
            </p:txBody>
          </p:sp>
        </p:grpSp>
        <p:grpSp>
          <p:nvGrpSpPr>
            <p:cNvPr id="27" name="Group 26">
              <a:extLst>
                <a:ext uri="{FF2B5EF4-FFF2-40B4-BE49-F238E27FC236}">
                  <a16:creationId xmlns:a16="http://schemas.microsoft.com/office/drawing/2014/main" id="{B9B45215-AB47-EA40-8E2B-140DA1759EE7}"/>
                </a:ext>
              </a:extLst>
            </p:cNvPr>
            <p:cNvGrpSpPr/>
            <p:nvPr/>
          </p:nvGrpSpPr>
          <p:grpSpPr>
            <a:xfrm>
              <a:off x="5063167" y="3733800"/>
              <a:ext cx="1109033" cy="1310746"/>
              <a:chOff x="4864983" y="3653619"/>
              <a:chExt cx="1490033" cy="1310746"/>
            </a:xfrm>
          </p:grpSpPr>
          <p:sp>
            <p:nvSpPr>
              <p:cNvPr id="29" name="Oval 28">
                <a:extLst>
                  <a:ext uri="{FF2B5EF4-FFF2-40B4-BE49-F238E27FC236}">
                    <a16:creationId xmlns:a16="http://schemas.microsoft.com/office/drawing/2014/main" id="{06BBE7A9-68B0-B943-8327-171932FF6501}"/>
                  </a:ext>
                </a:extLst>
              </p:cNvPr>
              <p:cNvSpPr/>
              <p:nvPr/>
            </p:nvSpPr>
            <p:spPr>
              <a:xfrm>
                <a:off x="6065949" y="3653619"/>
                <a:ext cx="289067" cy="2862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a:extLst>
                  <a:ext uri="{FF2B5EF4-FFF2-40B4-BE49-F238E27FC236}">
                    <a16:creationId xmlns:a16="http://schemas.microsoft.com/office/drawing/2014/main" id="{AE47643B-D1FB-374C-A31B-1844660F78E9}"/>
                  </a:ext>
                </a:extLst>
              </p:cNvPr>
              <p:cNvSpPr/>
              <p:nvPr/>
            </p:nvSpPr>
            <p:spPr>
              <a:xfrm>
                <a:off x="4864983" y="3821365"/>
                <a:ext cx="1200965" cy="1143000"/>
              </a:xfrm>
              <a:custGeom>
                <a:avLst/>
                <a:gdLst>
                  <a:gd name="connsiteX0" fmla="*/ 1420266 w 1420266"/>
                  <a:gd name="connsiteY0" fmla="*/ 0 h 1147157"/>
                  <a:gd name="connsiteX1" fmla="*/ 7102 w 1420266"/>
                  <a:gd name="connsiteY1" fmla="*/ 515389 h 1147157"/>
                  <a:gd name="connsiteX2" fmla="*/ 838375 w 1420266"/>
                  <a:gd name="connsiteY2" fmla="*/ 1147157 h 1147157"/>
                  <a:gd name="connsiteX3" fmla="*/ 838375 w 1420266"/>
                  <a:gd name="connsiteY3" fmla="*/ 1147157 h 1147157"/>
                </a:gdLst>
                <a:ahLst/>
                <a:cxnLst>
                  <a:cxn ang="0">
                    <a:pos x="connsiteX0" y="connsiteY0"/>
                  </a:cxn>
                  <a:cxn ang="0">
                    <a:pos x="connsiteX1" y="connsiteY1"/>
                  </a:cxn>
                  <a:cxn ang="0">
                    <a:pos x="connsiteX2" y="connsiteY2"/>
                  </a:cxn>
                  <a:cxn ang="0">
                    <a:pos x="connsiteX3" y="connsiteY3"/>
                  </a:cxn>
                </a:cxnLst>
                <a:rect l="l" t="t" r="r" b="b"/>
                <a:pathLst>
                  <a:path w="1420266" h="1147157">
                    <a:moveTo>
                      <a:pt x="1420266" y="0"/>
                    </a:moveTo>
                    <a:cubicBezTo>
                      <a:pt x="762175" y="162098"/>
                      <a:pt x="104084" y="324196"/>
                      <a:pt x="7102" y="515389"/>
                    </a:cubicBezTo>
                    <a:cubicBezTo>
                      <a:pt x="-89880" y="706582"/>
                      <a:pt x="838375" y="1147157"/>
                      <a:pt x="838375" y="1147157"/>
                    </a:cubicBezTo>
                    <a:lnTo>
                      <a:pt x="838375" y="1147157"/>
                    </a:ln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0000"/>
                  </a:highlight>
                </a:endParaRPr>
              </a:p>
            </p:txBody>
          </p:sp>
        </p:grpSp>
      </p:grpSp>
      <p:pic>
        <p:nvPicPr>
          <p:cNvPr id="14" name="Picture 13">
            <a:extLst>
              <a:ext uri="{FF2B5EF4-FFF2-40B4-BE49-F238E27FC236}">
                <a16:creationId xmlns:a16="http://schemas.microsoft.com/office/drawing/2014/main" id="{C3A2505F-27CB-4346-8EDF-9E9FACF751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5797" y="1801918"/>
            <a:ext cx="4201200" cy="2520720"/>
          </a:xfrm>
          <a:prstGeom prst="rect">
            <a:avLst/>
          </a:prstGeom>
        </p:spPr>
      </p:pic>
    </p:spTree>
    <p:extLst>
      <p:ext uri="{BB962C8B-B14F-4D97-AF65-F5344CB8AC3E}">
        <p14:creationId xmlns:p14="http://schemas.microsoft.com/office/powerpoint/2010/main" val="125326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linds(horizontal)">
                                      <p:cBhvr>
                                        <p:cTn id="7" dur="10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AMP under </a:t>
            </a:r>
            <a:r>
              <a:rPr lang="en-US" dirty="0" err="1"/>
              <a:t>Incast</a:t>
            </a:r>
            <a:endParaRPr lang="en-US" dirty="0"/>
          </a:p>
        </p:txBody>
      </p:sp>
      <p:sp>
        <p:nvSpPr>
          <p:cNvPr id="4" name="Slide Number Placeholder 3"/>
          <p:cNvSpPr>
            <a:spLocks noGrp="1"/>
          </p:cNvSpPr>
          <p:nvPr>
            <p:ph type="sldNum" sz="quarter" idx="12"/>
          </p:nvPr>
        </p:nvSpPr>
        <p:spPr/>
        <p:txBody>
          <a:bodyPr/>
          <a:lstStyle/>
          <a:p>
            <a:fld id="{3AC99A5B-5B03-425B-9284-2F10A88898BE}" type="slidenum">
              <a:rPr lang="en-US" smtClean="0"/>
              <a:t>15</a:t>
            </a:fld>
            <a:endParaRPr lang="en-US"/>
          </a:p>
        </p:txBody>
      </p:sp>
      <p:sp>
        <p:nvSpPr>
          <p:cNvPr id="10" name="Rounded Rectangle 9"/>
          <p:cNvSpPr/>
          <p:nvPr/>
        </p:nvSpPr>
        <p:spPr>
          <a:xfrm>
            <a:off x="77695" y="5712368"/>
            <a:ext cx="8991600" cy="764632"/>
          </a:xfrm>
          <a:prstGeom prst="roundRect">
            <a:avLst/>
          </a:prstGeom>
          <a:blipFill>
            <a:blip r:embed="rId3"/>
            <a:tile tx="0" ty="0" sx="100000" sy="100000" flip="none" algn="tl"/>
          </a:bli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latin typeface="Verdana" charset="0"/>
                <a:ea typeface="Verdana" charset="0"/>
                <a:cs typeface="Verdana" charset="0"/>
              </a:rPr>
              <a:t>AMP can be used for both short and long flows</a:t>
            </a:r>
          </a:p>
        </p:txBody>
      </p:sp>
      <p:grpSp>
        <p:nvGrpSpPr>
          <p:cNvPr id="7" name="Group 6">
            <a:extLst>
              <a:ext uri="{FF2B5EF4-FFF2-40B4-BE49-F238E27FC236}">
                <a16:creationId xmlns:a16="http://schemas.microsoft.com/office/drawing/2014/main" id="{84E9F4BB-5235-9743-BFA2-7B0BB153C294}"/>
              </a:ext>
            </a:extLst>
          </p:cNvPr>
          <p:cNvGrpSpPr/>
          <p:nvPr/>
        </p:nvGrpSpPr>
        <p:grpSpPr>
          <a:xfrm>
            <a:off x="762000" y="1447800"/>
            <a:ext cx="6739200" cy="4210110"/>
            <a:chOff x="880800" y="1504890"/>
            <a:chExt cx="6739200" cy="4210110"/>
          </a:xfrm>
        </p:grpSpPr>
        <p:sp>
          <p:nvSpPr>
            <p:cNvPr id="11" name="Rectangle 10"/>
            <p:cNvSpPr/>
            <p:nvPr/>
          </p:nvSpPr>
          <p:spPr>
            <a:xfrm>
              <a:off x="3409738" y="1504890"/>
              <a:ext cx="2424062" cy="400110"/>
            </a:xfrm>
            <a:prstGeom prst="rect">
              <a:avLst/>
            </a:prstGeom>
          </p:spPr>
          <p:txBody>
            <a:bodyPr wrap="none">
              <a:spAutoFit/>
            </a:bodyPr>
            <a:lstStyle/>
            <a:p>
              <a:r>
                <a:rPr lang="en-US" sz="2000" dirty="0">
                  <a:latin typeface="Helvetica" charset="0"/>
                </a:rPr>
                <a:t>Flow Size of </a:t>
              </a:r>
              <a:r>
                <a:rPr lang="en-US" sz="2000" dirty="0">
                  <a:solidFill>
                    <a:srgbClr val="FF0000"/>
                  </a:solidFill>
                  <a:latin typeface="Helvetica" charset="0"/>
                </a:rPr>
                <a:t>128KB</a:t>
              </a:r>
              <a:endParaRPr lang="en-US" sz="2000" dirty="0">
                <a:solidFill>
                  <a:srgbClr val="FF0000"/>
                </a:solidFill>
                <a:effectLst/>
                <a:latin typeface="Helvetica" charset="0"/>
              </a:endParaRPr>
            </a:p>
          </p:txBody>
        </p:sp>
        <p:pic>
          <p:nvPicPr>
            <p:cNvPr id="5" name="Picture 4">
              <a:extLst>
                <a:ext uri="{FF2B5EF4-FFF2-40B4-BE49-F238E27FC236}">
                  <a16:creationId xmlns:a16="http://schemas.microsoft.com/office/drawing/2014/main" id="{73645C44-BBDA-0444-B68B-86FD79C52C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800" y="1671480"/>
              <a:ext cx="6739200" cy="4043520"/>
            </a:xfrm>
            <a:prstGeom prst="rect">
              <a:avLst/>
            </a:prstGeom>
          </p:spPr>
        </p:pic>
        <p:cxnSp>
          <p:nvCxnSpPr>
            <p:cNvPr id="12" name="Straight Arrow Connector 11">
              <a:extLst>
                <a:ext uri="{FF2B5EF4-FFF2-40B4-BE49-F238E27FC236}">
                  <a16:creationId xmlns:a16="http://schemas.microsoft.com/office/drawing/2014/main" id="{03A0C57D-6E9F-D840-A34C-3C1C70E5DC76}"/>
                </a:ext>
              </a:extLst>
            </p:cNvPr>
            <p:cNvCxnSpPr>
              <a:cxnSpLocks/>
            </p:cNvCxnSpPr>
            <p:nvPr/>
          </p:nvCxnSpPr>
          <p:spPr>
            <a:xfrm flipH="1">
              <a:off x="2501896" y="3105090"/>
              <a:ext cx="0" cy="795600"/>
            </a:xfrm>
            <a:prstGeom prst="straightConnector1">
              <a:avLst/>
            </a:prstGeom>
            <a:ln w="28575" cap="sq">
              <a:solidFill>
                <a:srgbClr val="FF0000"/>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0210FD0-37E8-A84B-AAAD-FF9EBF4E1389}"/>
                </a:ext>
              </a:extLst>
            </p:cNvPr>
            <p:cNvSpPr txBox="1"/>
            <p:nvPr/>
          </p:nvSpPr>
          <p:spPr>
            <a:xfrm>
              <a:off x="2481000" y="3370555"/>
              <a:ext cx="713722" cy="338554"/>
            </a:xfrm>
            <a:prstGeom prst="rect">
              <a:avLst/>
            </a:prstGeom>
            <a:noFill/>
            <a:ln>
              <a:noFill/>
            </a:ln>
          </p:spPr>
          <p:txBody>
            <a:bodyPr wrap="none" rtlCol="0">
              <a:spAutoFit/>
            </a:bodyPr>
            <a:lstStyle/>
            <a:p>
              <a:r>
                <a:rPr lang="en-US" sz="1600" b="1" dirty="0">
                  <a:solidFill>
                    <a:srgbClr val="FF0000"/>
                  </a:solidFill>
                </a:rPr>
                <a:t>Better</a:t>
              </a:r>
              <a:endParaRPr lang="en-US" b="1" dirty="0">
                <a:solidFill>
                  <a:srgbClr val="FF0000"/>
                </a:solidFill>
              </a:endParaRPr>
            </a:p>
          </p:txBody>
        </p:sp>
      </p:grpSp>
    </p:spTree>
    <p:extLst>
      <p:ext uri="{BB962C8B-B14F-4D97-AF65-F5344CB8AC3E}">
        <p14:creationId xmlns:p14="http://schemas.microsoft.com/office/powerpoint/2010/main" val="54433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r>
              <a:rPr lang="en-US" sz="2400" b="1" dirty="0"/>
              <a:t>Existing multipath congestion control schemes fail to handle:</a:t>
            </a:r>
          </a:p>
          <a:p>
            <a:pPr marL="914400" lvl="1" indent="-457200">
              <a:buFont typeface="+mj-lt"/>
              <a:buAutoNum type="arabicPeriod"/>
            </a:pPr>
            <a:r>
              <a:rPr lang="en-US" sz="2000" dirty="0"/>
              <a:t>The TCP </a:t>
            </a:r>
            <a:r>
              <a:rPr lang="en-US" sz="2000" dirty="0" err="1"/>
              <a:t>incast</a:t>
            </a:r>
            <a:r>
              <a:rPr lang="en-US" sz="2000" dirty="0"/>
              <a:t> problem that causes temporal switch buffer overflow due to synchronized traffic arrival</a:t>
            </a:r>
          </a:p>
          <a:p>
            <a:pPr marL="914400" lvl="1" indent="-457200">
              <a:buFont typeface="+mj-lt"/>
              <a:buAutoNum type="arabicPeriod"/>
            </a:pPr>
            <a:endParaRPr lang="en-US" sz="2000" dirty="0"/>
          </a:p>
          <a:p>
            <a:pPr marL="914400" lvl="1" indent="-457200">
              <a:buFont typeface="+mj-lt"/>
              <a:buAutoNum type="arabicPeriod"/>
            </a:pPr>
            <a:r>
              <a:rPr lang="en-US" sz="2000" dirty="0"/>
              <a:t>The last hop unfairness that causes persistent buffer inflation and serious unfairness</a:t>
            </a:r>
          </a:p>
          <a:p>
            <a:pPr marL="914400" lvl="1" indent="-457200">
              <a:buFont typeface="+mj-lt"/>
              <a:buAutoNum type="arabicPeriod"/>
            </a:pPr>
            <a:endParaRPr lang="en-US" sz="2000" dirty="0"/>
          </a:p>
          <a:p>
            <a:r>
              <a:rPr lang="en-US" sz="2400" b="1" dirty="0"/>
              <a:t>We designed AMP to effectively overcome these problems:</a:t>
            </a:r>
          </a:p>
          <a:p>
            <a:pPr lvl="1"/>
            <a:r>
              <a:rPr lang="en-US" sz="2000" dirty="0"/>
              <a:t>AMP adaptively switches its operation between a multiple-</a:t>
            </a:r>
            <a:r>
              <a:rPr lang="en-US" sz="2000" dirty="0" err="1"/>
              <a:t>subflow</a:t>
            </a:r>
            <a:r>
              <a:rPr lang="en-US" sz="2000" dirty="0"/>
              <a:t> and single-</a:t>
            </a:r>
            <a:r>
              <a:rPr lang="en-US" sz="2000" dirty="0" err="1"/>
              <a:t>subflow</a:t>
            </a:r>
            <a:r>
              <a:rPr lang="en-US" sz="2000" dirty="0"/>
              <a:t> mode</a:t>
            </a:r>
          </a:p>
          <a:p>
            <a:pPr lvl="1"/>
            <a:endParaRPr lang="en-US" sz="2000" dirty="0"/>
          </a:p>
          <a:p>
            <a:pPr lvl="1"/>
            <a:endParaRPr lang="en-US" sz="2000" dirty="0"/>
          </a:p>
          <a:p>
            <a:pPr lvl="1"/>
            <a:endParaRPr lang="en-US" sz="2000" dirty="0"/>
          </a:p>
        </p:txBody>
      </p:sp>
      <p:sp>
        <p:nvSpPr>
          <p:cNvPr id="4" name="Slide Number Placeholder 3"/>
          <p:cNvSpPr>
            <a:spLocks noGrp="1"/>
          </p:cNvSpPr>
          <p:nvPr>
            <p:ph type="sldNum" sz="quarter" idx="12"/>
          </p:nvPr>
        </p:nvSpPr>
        <p:spPr/>
        <p:txBody>
          <a:bodyPr/>
          <a:lstStyle/>
          <a:p>
            <a:fld id="{3AC99A5B-5B03-425B-9284-2F10A88898BE}" type="slidenum">
              <a:rPr lang="en-US" smtClean="0"/>
              <a:t>16</a:t>
            </a:fld>
            <a:endParaRPr lang="en-US"/>
          </a:p>
        </p:txBody>
      </p:sp>
    </p:spTree>
    <p:extLst>
      <p:ext uri="{BB962C8B-B14F-4D97-AF65-F5344CB8AC3E}">
        <p14:creationId xmlns:p14="http://schemas.microsoft.com/office/powerpoint/2010/main" val="1734055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2A51D-395A-1A43-B087-E98B1DC3BC09}"/>
              </a:ext>
            </a:extLst>
          </p:cNvPr>
          <p:cNvSpPr>
            <a:spLocks noGrp="1"/>
          </p:cNvSpPr>
          <p:nvPr>
            <p:ph type="title"/>
          </p:nvPr>
        </p:nvSpPr>
        <p:spPr/>
        <p:txBody>
          <a:bodyPr>
            <a:normAutofit/>
          </a:bodyPr>
          <a:lstStyle/>
          <a:p>
            <a:r>
              <a:rPr lang="en-US" dirty="0"/>
              <a:t>Source code	</a:t>
            </a:r>
          </a:p>
        </p:txBody>
      </p:sp>
      <p:sp>
        <p:nvSpPr>
          <p:cNvPr id="3" name="Content Placeholder 2">
            <a:extLst>
              <a:ext uri="{FF2B5EF4-FFF2-40B4-BE49-F238E27FC236}">
                <a16:creationId xmlns:a16="http://schemas.microsoft.com/office/drawing/2014/main" id="{1B7C614E-BE15-084B-A838-8C370D4059F5}"/>
              </a:ext>
            </a:extLst>
          </p:cNvPr>
          <p:cNvSpPr>
            <a:spLocks noGrp="1"/>
          </p:cNvSpPr>
          <p:nvPr>
            <p:ph idx="1"/>
          </p:nvPr>
        </p:nvSpPr>
        <p:spPr/>
        <p:txBody>
          <a:bodyPr>
            <a:normAutofit/>
          </a:bodyPr>
          <a:lstStyle/>
          <a:p>
            <a:r>
              <a:rPr lang="en-US" sz="2400" dirty="0"/>
              <a:t>As part of AMP project, I have implemented (from scratch) several networking protocols in ns-3.19 including MPTCP, DCM, XMP and DCTCP.</a:t>
            </a:r>
          </a:p>
          <a:p>
            <a:endParaRPr lang="en-US" sz="2400" dirty="0"/>
          </a:p>
          <a:p>
            <a:r>
              <a:rPr lang="en-US" sz="2400" dirty="0"/>
              <a:t>The AMP source code is available publicly from (my GitHub) </a:t>
            </a:r>
            <a:r>
              <a:rPr lang="en-US" sz="2400" dirty="0">
                <a:hlinkClick r:id="rId2"/>
              </a:rPr>
              <a:t>https://github.com/mkheirkhah</a:t>
            </a:r>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A7F92347-77F7-5041-8CBA-DA42266FF660}"/>
              </a:ext>
            </a:extLst>
          </p:cNvPr>
          <p:cNvSpPr>
            <a:spLocks noGrp="1"/>
          </p:cNvSpPr>
          <p:nvPr>
            <p:ph type="sldNum" sz="quarter" idx="12"/>
          </p:nvPr>
        </p:nvSpPr>
        <p:spPr/>
        <p:txBody>
          <a:bodyPr/>
          <a:lstStyle/>
          <a:p>
            <a:fld id="{3AC99A5B-5B03-425B-9284-2F10A88898BE}" type="slidenum">
              <a:rPr lang="en-US" smtClean="0"/>
              <a:t>17</a:t>
            </a:fld>
            <a:endParaRPr lang="en-US"/>
          </a:p>
        </p:txBody>
      </p:sp>
    </p:spTree>
    <p:extLst>
      <p:ext uri="{BB962C8B-B14F-4D97-AF65-F5344CB8AC3E}">
        <p14:creationId xmlns:p14="http://schemas.microsoft.com/office/powerpoint/2010/main" val="3012473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Thank You!</a:t>
            </a:r>
          </a:p>
        </p:txBody>
      </p:sp>
      <p:sp>
        <p:nvSpPr>
          <p:cNvPr id="4" name="Slide Number Placeholder 3"/>
          <p:cNvSpPr>
            <a:spLocks noGrp="1"/>
          </p:cNvSpPr>
          <p:nvPr>
            <p:ph type="sldNum" sz="quarter" idx="12"/>
          </p:nvPr>
        </p:nvSpPr>
        <p:spPr/>
        <p:txBody>
          <a:bodyPr/>
          <a:lstStyle/>
          <a:p>
            <a:fld id="{3AC99A5B-5B03-425B-9284-2F10A88898BE}" type="slidenum">
              <a:rPr lang="en-US" smtClean="0"/>
              <a:t>18</a:t>
            </a:fld>
            <a:endParaRPr lang="en-US"/>
          </a:p>
        </p:txBody>
      </p:sp>
      <p:pic>
        <p:nvPicPr>
          <p:cNvPr id="6" name="Picture 5"/>
          <p:cNvPicPr>
            <a:picLocks noChangeAspect="1"/>
          </p:cNvPicPr>
          <p:nvPr/>
        </p:nvPicPr>
        <p:blipFill>
          <a:blip r:embed="rId2"/>
          <a:stretch>
            <a:fillRect/>
          </a:stretch>
        </p:blipFill>
        <p:spPr>
          <a:xfrm>
            <a:off x="3200400" y="1730857"/>
            <a:ext cx="3352800" cy="4634237"/>
          </a:xfrm>
          <a:prstGeom prst="rect">
            <a:avLst/>
          </a:prstGeom>
        </p:spPr>
      </p:pic>
    </p:spTree>
    <p:extLst>
      <p:ext uri="{BB962C8B-B14F-4D97-AF65-F5344CB8AC3E}">
        <p14:creationId xmlns:p14="http://schemas.microsoft.com/office/powerpoint/2010/main" val="1847582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Last Hop Unfairness (cont.)</a:t>
            </a:r>
          </a:p>
        </p:txBody>
      </p:sp>
      <p:sp>
        <p:nvSpPr>
          <p:cNvPr id="3" name="Content Placeholder 2"/>
          <p:cNvSpPr>
            <a:spLocks noGrp="1"/>
          </p:cNvSpPr>
          <p:nvPr>
            <p:ph idx="1"/>
          </p:nvPr>
        </p:nvSpPr>
        <p:spPr/>
        <p:txBody>
          <a:bodyPr>
            <a:noAutofit/>
          </a:bodyPr>
          <a:lstStyle/>
          <a:p>
            <a:r>
              <a:rPr lang="en-US" sz="2000" dirty="0"/>
              <a:t>In reality, persistent buffer inflation (PBI) can be simply triggered by small number of flows sharing a bottleneck link</a:t>
            </a:r>
          </a:p>
          <a:p>
            <a:endParaRPr lang="en-US" sz="2000" dirty="0"/>
          </a:p>
          <a:p>
            <a:pPr marL="457200" lvl="1" indent="0" algn="ctr">
              <a:buNone/>
            </a:pPr>
            <a:r>
              <a:rPr lang="en-US" b="1" dirty="0"/>
              <a:t>(BDP + K) / </a:t>
            </a:r>
            <a:r>
              <a:rPr lang="en-US" b="1" dirty="0" err="1"/>
              <a:t>cwnd</a:t>
            </a:r>
            <a:r>
              <a:rPr lang="en-US" b="1" baseline="-25000" dirty="0" err="1"/>
              <a:t>min</a:t>
            </a:r>
            <a:endParaRPr lang="en-US" sz="2000" dirty="0"/>
          </a:p>
          <a:p>
            <a:endParaRPr lang="en-US" sz="2000" dirty="0"/>
          </a:p>
          <a:p>
            <a:r>
              <a:rPr lang="en-US" sz="2000" dirty="0"/>
              <a:t>When BDP=20, K=10, and </a:t>
            </a:r>
            <a:r>
              <a:rPr lang="en-US" sz="2000" dirty="0" err="1"/>
              <a:t>cwnd</a:t>
            </a:r>
            <a:r>
              <a:rPr lang="en-US" sz="2000" baseline="-25000" dirty="0" err="1"/>
              <a:t>min</a:t>
            </a:r>
            <a:r>
              <a:rPr lang="en-US" sz="2000" baseline="-25000" dirty="0"/>
              <a:t> </a:t>
            </a:r>
            <a:r>
              <a:rPr lang="en-US" sz="2000" dirty="0"/>
              <a:t>=2, we only need 15 flows to see an episode of PBI</a:t>
            </a:r>
          </a:p>
          <a:p>
            <a:endParaRPr lang="en-US" sz="2000" dirty="0"/>
          </a:p>
          <a:p>
            <a:r>
              <a:rPr lang="en-US" sz="2000" dirty="0"/>
              <a:t>When a MPTCP flow with 8 subflows is present, we may need only 7 more single-path flows to see the LHU problem!</a:t>
            </a:r>
          </a:p>
          <a:p>
            <a:endParaRPr lang="en-US" sz="2000" dirty="0"/>
          </a:p>
        </p:txBody>
      </p:sp>
      <p:sp>
        <p:nvSpPr>
          <p:cNvPr id="4" name="Slide Number Placeholder 3"/>
          <p:cNvSpPr>
            <a:spLocks noGrp="1"/>
          </p:cNvSpPr>
          <p:nvPr>
            <p:ph type="sldNum" sz="quarter" idx="12"/>
          </p:nvPr>
        </p:nvSpPr>
        <p:spPr/>
        <p:txBody>
          <a:bodyPr/>
          <a:lstStyle/>
          <a:p>
            <a:fld id="{3AC99A5B-5B03-425B-9284-2F10A88898BE}" type="slidenum">
              <a:rPr lang="en-US" smtClean="0"/>
              <a:t>19</a:t>
            </a:fld>
            <a:endParaRPr lang="en-US"/>
          </a:p>
        </p:txBody>
      </p:sp>
      <p:sp>
        <p:nvSpPr>
          <p:cNvPr id="5" name="Rounded Rectangle 4">
            <a:extLst>
              <a:ext uri="{FF2B5EF4-FFF2-40B4-BE49-F238E27FC236}">
                <a16:creationId xmlns:a16="http://schemas.microsoft.com/office/drawing/2014/main" id="{378AF6DF-4FD5-7F4A-A1C2-2368ED567147}"/>
              </a:ext>
            </a:extLst>
          </p:cNvPr>
          <p:cNvSpPr/>
          <p:nvPr/>
        </p:nvSpPr>
        <p:spPr>
          <a:xfrm>
            <a:off x="76200" y="5584021"/>
            <a:ext cx="8991600" cy="1137454"/>
          </a:xfrm>
          <a:prstGeom prst="roundRect">
            <a:avLst/>
          </a:prstGeom>
          <a:blipFill>
            <a:blip r:embed="rId3"/>
            <a:tile tx="0" ty="0" sx="100000" sy="100000" flip="none" algn="tl"/>
          </a:bli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latin typeface="Verdana"/>
                <a:cs typeface="Verdana"/>
              </a:rPr>
              <a:t>LHU increases the likelihood of buffer overflowing and in turn helps to escalate an </a:t>
            </a:r>
            <a:r>
              <a:rPr lang="en-US" sz="2400" b="1" dirty="0" err="1">
                <a:latin typeface="Verdana"/>
                <a:cs typeface="Verdana"/>
              </a:rPr>
              <a:t>incast</a:t>
            </a:r>
            <a:r>
              <a:rPr lang="en-US" sz="2400" b="1" dirty="0">
                <a:latin typeface="Verdana"/>
                <a:cs typeface="Verdana"/>
              </a:rPr>
              <a:t> episode</a:t>
            </a:r>
          </a:p>
        </p:txBody>
      </p:sp>
    </p:spTree>
    <p:extLst>
      <p:ext uri="{BB962C8B-B14F-4D97-AF65-F5344CB8AC3E}">
        <p14:creationId xmlns:p14="http://schemas.microsoft.com/office/powerpoint/2010/main" val="3707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Data </a:t>
            </a:r>
            <a:r>
              <a:rPr lang="en-US" dirty="0" err="1"/>
              <a:t>centre</a:t>
            </a:r>
            <a:r>
              <a:rPr lang="en-US" dirty="0"/>
              <a:t> networks (DCN)</a:t>
            </a:r>
          </a:p>
        </p:txBody>
      </p:sp>
      <p:sp>
        <p:nvSpPr>
          <p:cNvPr id="3" name="Content Placeholder 2"/>
          <p:cNvSpPr>
            <a:spLocks noGrp="1"/>
          </p:cNvSpPr>
          <p:nvPr>
            <p:ph idx="1"/>
          </p:nvPr>
        </p:nvSpPr>
        <p:spPr>
          <a:xfrm>
            <a:off x="457200" y="1752600"/>
            <a:ext cx="8153400" cy="4114800"/>
          </a:xfrm>
        </p:spPr>
        <p:txBody>
          <a:bodyPr>
            <a:normAutofit fontScale="92500"/>
          </a:bodyPr>
          <a:lstStyle/>
          <a:p>
            <a:pPr>
              <a:lnSpc>
                <a:spcPct val="110000"/>
              </a:lnSpc>
            </a:pPr>
            <a:r>
              <a:rPr lang="en-US" sz="2600" b="1" dirty="0"/>
              <a:t>Various applications with diverse communication patterns and requirements</a:t>
            </a:r>
          </a:p>
          <a:p>
            <a:pPr lvl="1">
              <a:lnSpc>
                <a:spcPct val="110000"/>
              </a:lnSpc>
            </a:pPr>
            <a:r>
              <a:rPr lang="en-US" sz="2200" dirty="0"/>
              <a:t>Some apps are bandwidth hungry (online file storage); some others are latency sensitive (online search)</a:t>
            </a:r>
            <a:endParaRPr lang="en-US" sz="2400" b="1" dirty="0"/>
          </a:p>
          <a:p>
            <a:pPr>
              <a:lnSpc>
                <a:spcPct val="110000"/>
              </a:lnSpc>
            </a:pPr>
            <a:r>
              <a:rPr lang="en-US" sz="2600" b="1" dirty="0"/>
              <a:t>Short flow dominance</a:t>
            </a:r>
          </a:p>
          <a:p>
            <a:pPr lvl="1">
              <a:lnSpc>
                <a:spcPct val="110000"/>
              </a:lnSpc>
            </a:pPr>
            <a:r>
              <a:rPr lang="en-US" sz="2200" dirty="0"/>
              <a:t>Majority of network flows are short-lived with deadline in their flow completion time (FCT). These flows typically cause sudden burst in traffic</a:t>
            </a:r>
          </a:p>
          <a:p>
            <a:pPr lvl="1">
              <a:lnSpc>
                <a:spcPct val="110000"/>
              </a:lnSpc>
            </a:pPr>
            <a:r>
              <a:rPr lang="en-US" sz="2200" dirty="0"/>
              <a:t>Majority of data volumes come from a few (long) flows</a:t>
            </a:r>
          </a:p>
        </p:txBody>
      </p:sp>
      <p:sp>
        <p:nvSpPr>
          <p:cNvPr id="4" name="Slide Number Placeholder 3"/>
          <p:cNvSpPr>
            <a:spLocks noGrp="1"/>
          </p:cNvSpPr>
          <p:nvPr>
            <p:ph type="sldNum" sz="quarter" idx="12"/>
          </p:nvPr>
        </p:nvSpPr>
        <p:spPr/>
        <p:txBody>
          <a:bodyPr/>
          <a:lstStyle/>
          <a:p>
            <a:fld id="{3AC99A5B-5B03-425B-9284-2F10A88898BE}" type="slidenum">
              <a:rPr lang="en-US" smtClean="0"/>
              <a:t>2</a:t>
            </a:fld>
            <a:endParaRPr lang="en-US"/>
          </a:p>
        </p:txBody>
      </p:sp>
      <p:sp>
        <p:nvSpPr>
          <p:cNvPr id="5" name="Rounded Rectangle 4"/>
          <p:cNvSpPr/>
          <p:nvPr/>
        </p:nvSpPr>
        <p:spPr>
          <a:xfrm>
            <a:off x="76200" y="5292000"/>
            <a:ext cx="8991600" cy="1143000"/>
          </a:xfrm>
          <a:prstGeom prst="roundRect">
            <a:avLst/>
          </a:prstGeom>
          <a:blipFill>
            <a:blip r:embed="rId3"/>
            <a:tile tx="0" ty="0" sx="100000" sy="100000" flip="none" algn="tl"/>
          </a:bli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latin typeface="Verdana"/>
                <a:cs typeface="Verdana"/>
              </a:rPr>
              <a:t>It is challenging to provide high throughput and low latency communications in highly dynamic network conditions</a:t>
            </a:r>
          </a:p>
        </p:txBody>
      </p:sp>
    </p:spTree>
    <p:extLst>
      <p:ext uri="{BB962C8B-B14F-4D97-AF65-F5344CB8AC3E}">
        <p14:creationId xmlns:p14="http://schemas.microsoft.com/office/powerpoint/2010/main" val="86174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1143000"/>
          </a:xfrm>
        </p:spPr>
        <p:txBody>
          <a:bodyPr>
            <a:normAutofit/>
          </a:bodyPr>
          <a:lstStyle/>
          <a:p>
            <a:r>
              <a:rPr lang="en-US" dirty="0"/>
              <a:t>Network congestion in DCNs</a:t>
            </a:r>
          </a:p>
        </p:txBody>
      </p:sp>
      <p:sp>
        <p:nvSpPr>
          <p:cNvPr id="4" name="Slide Number Placeholder 3"/>
          <p:cNvSpPr>
            <a:spLocks noGrp="1"/>
          </p:cNvSpPr>
          <p:nvPr>
            <p:ph type="sldNum" sz="quarter" idx="12"/>
          </p:nvPr>
        </p:nvSpPr>
        <p:spPr/>
        <p:txBody>
          <a:bodyPr/>
          <a:lstStyle/>
          <a:p>
            <a:fld id="{3AC99A5B-5B03-425B-9284-2F10A88898BE}" type="slidenum">
              <a:rPr lang="en-US" smtClean="0"/>
              <a:t>3</a:t>
            </a:fld>
            <a:endParaRPr lang="en-US"/>
          </a:p>
        </p:txBody>
      </p:sp>
      <p:sp>
        <p:nvSpPr>
          <p:cNvPr id="61" name="Content Placeholder 2"/>
          <p:cNvSpPr>
            <a:spLocks noGrp="1"/>
          </p:cNvSpPr>
          <p:nvPr>
            <p:ph idx="1"/>
          </p:nvPr>
        </p:nvSpPr>
        <p:spPr>
          <a:xfrm>
            <a:off x="457200" y="1752600"/>
            <a:ext cx="8229600" cy="4603750"/>
          </a:xfrm>
        </p:spPr>
        <p:txBody>
          <a:bodyPr>
            <a:normAutofit/>
          </a:bodyPr>
          <a:lstStyle/>
          <a:p>
            <a:endParaRPr lang="en-GB" sz="2400" b="1" dirty="0">
              <a:solidFill>
                <a:srgbClr val="000000"/>
              </a:solidFill>
              <a:cs typeface="Times New Roman"/>
            </a:endParaRPr>
          </a:p>
          <a:p>
            <a:r>
              <a:rPr lang="en-GB" sz="2400" b="1" dirty="0">
                <a:solidFill>
                  <a:srgbClr val="000000"/>
                </a:solidFill>
                <a:cs typeface="Times New Roman"/>
              </a:rPr>
              <a:t>Transient congestion: </a:t>
            </a:r>
            <a:r>
              <a:rPr lang="en-GB" sz="2400" dirty="0">
                <a:solidFill>
                  <a:srgbClr val="000000"/>
                </a:solidFill>
                <a:cs typeface="Times New Roman"/>
              </a:rPr>
              <a:t>Many short flows collide on a link (in a synchronized fashion)</a:t>
            </a:r>
          </a:p>
          <a:p>
            <a:endParaRPr lang="en-GB" sz="2400" b="1" dirty="0">
              <a:solidFill>
                <a:srgbClr val="000000"/>
              </a:solidFill>
              <a:cs typeface="Times New Roman"/>
            </a:endParaRPr>
          </a:p>
          <a:p>
            <a:endParaRPr lang="en-GB" sz="2400" b="1" dirty="0">
              <a:solidFill>
                <a:srgbClr val="000000"/>
              </a:solidFill>
              <a:cs typeface="Times New Roman"/>
            </a:endParaRPr>
          </a:p>
          <a:p>
            <a:r>
              <a:rPr lang="en-GB" sz="2400" b="1" dirty="0">
                <a:solidFill>
                  <a:srgbClr val="000000"/>
                </a:solidFill>
                <a:cs typeface="Times New Roman"/>
              </a:rPr>
              <a:t>Persistent congestion:</a:t>
            </a:r>
            <a:r>
              <a:rPr lang="en-GB" sz="2400" dirty="0">
                <a:solidFill>
                  <a:srgbClr val="000000"/>
                </a:solidFill>
                <a:cs typeface="Times New Roman"/>
              </a:rPr>
              <a:t> a few long flows collide on a link (typically due to poor load-splitting of the ECMP routing)</a:t>
            </a:r>
          </a:p>
          <a:p>
            <a:pPr lvl="1"/>
            <a:endParaRPr lang="en-US" sz="2000" dirty="0">
              <a:solidFill>
                <a:srgbClr val="000000"/>
              </a:solidFill>
              <a:cs typeface="Times New Roman"/>
            </a:endParaRPr>
          </a:p>
        </p:txBody>
      </p:sp>
    </p:spTree>
    <p:extLst>
      <p:ext uri="{BB962C8B-B14F-4D97-AF65-F5344CB8AC3E}">
        <p14:creationId xmlns:p14="http://schemas.microsoft.com/office/powerpoint/2010/main" val="2520065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8200" y="1371600"/>
            <a:ext cx="1044000" cy="831937"/>
          </a:xfrm>
          <a:prstGeom prst="rect">
            <a:avLst/>
          </a:prstGeom>
        </p:spPr>
      </p:pic>
      <p:pic>
        <p:nvPicPr>
          <p:cNvPr id="14" name="Content Placeholder 1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453284" y="2667539"/>
            <a:ext cx="598400" cy="226145"/>
          </a:xfrm>
        </p:spPr>
      </p:pic>
      <p:sp>
        <p:nvSpPr>
          <p:cNvPr id="2" name="Title 1"/>
          <p:cNvSpPr>
            <a:spLocks noGrp="1"/>
          </p:cNvSpPr>
          <p:nvPr>
            <p:ph type="title"/>
          </p:nvPr>
        </p:nvSpPr>
        <p:spPr/>
        <p:txBody>
          <a:bodyPr>
            <a:normAutofit/>
          </a:bodyPr>
          <a:lstStyle/>
          <a:p>
            <a:r>
              <a:rPr lang="en-US" dirty="0"/>
              <a:t>Existing solutions</a:t>
            </a:r>
          </a:p>
        </p:txBody>
      </p:sp>
      <p:sp>
        <p:nvSpPr>
          <p:cNvPr id="4" name="Slide Number Placeholder 3"/>
          <p:cNvSpPr>
            <a:spLocks noGrp="1"/>
          </p:cNvSpPr>
          <p:nvPr>
            <p:ph type="sldNum" sz="quarter" idx="12"/>
          </p:nvPr>
        </p:nvSpPr>
        <p:spPr/>
        <p:txBody>
          <a:bodyPr/>
          <a:lstStyle/>
          <a:p>
            <a:fld id="{3AC99A5B-5B03-425B-9284-2F10A88898BE}" type="slidenum">
              <a:rPr lang="en-US" smtClean="0"/>
              <a:t>4</a:t>
            </a:fld>
            <a:endParaRPr lang="en-US" dirty="0"/>
          </a:p>
        </p:txBody>
      </p:sp>
      <p:sp>
        <p:nvSpPr>
          <p:cNvPr id="13" name="Rounded Rectangle 12"/>
          <p:cNvSpPr/>
          <p:nvPr/>
        </p:nvSpPr>
        <p:spPr>
          <a:xfrm>
            <a:off x="77695" y="5334000"/>
            <a:ext cx="8991600" cy="1113020"/>
          </a:xfrm>
          <a:prstGeom prst="roundRect">
            <a:avLst/>
          </a:prstGeom>
          <a:blipFill>
            <a:blip r:embed="rId5"/>
            <a:tile tx="0" ty="0" sx="100000" sy="100000" flip="none" algn="tl"/>
          </a:bli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latin typeface="Verdana"/>
                <a:cs typeface="Verdana"/>
              </a:rPr>
              <a:t>ECN-based multipath schemes seem to provide a good balance between the latency-throughput trade-off</a:t>
            </a:r>
          </a:p>
        </p:txBody>
      </p:sp>
      <p:graphicFrame>
        <p:nvGraphicFramePr>
          <p:cNvPr id="5" name="Table 4">
            <a:extLst>
              <a:ext uri="{FF2B5EF4-FFF2-40B4-BE49-F238E27FC236}">
                <a16:creationId xmlns:a16="http://schemas.microsoft.com/office/drawing/2014/main" id="{FE44D4AB-7D1C-2744-9692-58F530299983}"/>
              </a:ext>
            </a:extLst>
          </p:cNvPr>
          <p:cNvGraphicFramePr>
            <a:graphicFrameLocks noGrp="1"/>
          </p:cNvGraphicFramePr>
          <p:nvPr>
            <p:extLst>
              <p:ext uri="{D42A27DB-BD31-4B8C-83A1-F6EECF244321}">
                <p14:modId xmlns:p14="http://schemas.microsoft.com/office/powerpoint/2010/main" val="1048942667"/>
              </p:ext>
            </p:extLst>
          </p:nvPr>
        </p:nvGraphicFramePr>
        <p:xfrm>
          <a:off x="228600" y="1524000"/>
          <a:ext cx="2491505" cy="3363097"/>
        </p:xfrm>
        <a:graphic>
          <a:graphicData uri="http://schemas.openxmlformats.org/drawingml/2006/table">
            <a:tbl>
              <a:tblPr firstRow="1" bandRow="1">
                <a:tableStyleId>{5C22544A-7EE6-4342-B048-85BDC9FD1C3A}</a:tableStyleId>
              </a:tblPr>
              <a:tblGrid>
                <a:gridCol w="2491505">
                  <a:extLst>
                    <a:ext uri="{9D8B030D-6E8A-4147-A177-3AD203B41FA5}">
                      <a16:colId xmlns:a16="http://schemas.microsoft.com/office/drawing/2014/main" val="1247197292"/>
                    </a:ext>
                  </a:extLst>
                </a:gridCol>
              </a:tblGrid>
              <a:tr h="619074">
                <a:tc>
                  <a:txBody>
                    <a:bodyPr/>
                    <a:lstStyle/>
                    <a:p>
                      <a:pPr algn="ctr"/>
                      <a:r>
                        <a:rPr lang="en-US" sz="2400" b="1" dirty="0">
                          <a:latin typeface="Verdana" charset="0"/>
                          <a:ea typeface="Verdana" charset="0"/>
                          <a:cs typeface="Verdana" charset="0"/>
                        </a:rPr>
                        <a:t>Transient congestion</a:t>
                      </a:r>
                    </a:p>
                  </a:txBody>
                  <a:tcPr/>
                </a:tc>
                <a:extLst>
                  <a:ext uri="{0D108BD9-81ED-4DB2-BD59-A6C34878D82A}">
                    <a16:rowId xmlns:a16="http://schemas.microsoft.com/office/drawing/2014/main" val="3771634536"/>
                  </a:ext>
                </a:extLst>
              </a:tr>
              <a:tr h="343930">
                <a:tc>
                  <a:txBody>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DCTCP</a:t>
                      </a:r>
                    </a:p>
                    <a:p>
                      <a:pPr algn="ctr"/>
                      <a:r>
                        <a:rPr lang="en-US" sz="2400" b="1" dirty="0">
                          <a:latin typeface="Verdana" panose="020B0604030504040204" pitchFamily="34" charset="0"/>
                          <a:ea typeface="Verdana" panose="020B0604030504040204" pitchFamily="34" charset="0"/>
                          <a:cs typeface="Verdana" panose="020B0604030504040204" pitchFamily="34" charset="0"/>
                        </a:rPr>
                        <a:t>…</a:t>
                      </a:r>
                    </a:p>
                  </a:txBody>
                  <a:tcPr/>
                </a:tc>
                <a:extLst>
                  <a:ext uri="{0D108BD9-81ED-4DB2-BD59-A6C34878D82A}">
                    <a16:rowId xmlns:a16="http://schemas.microsoft.com/office/drawing/2014/main" val="2745578682"/>
                  </a:ext>
                </a:extLst>
              </a:tr>
              <a:tr h="343930">
                <a:tc>
                  <a:txBody>
                    <a:bodyPr/>
                    <a:lstStyle/>
                    <a:p>
                      <a:pPr algn="ctr"/>
                      <a:r>
                        <a:rPr lang="en-US" sz="2400" dirty="0">
                          <a:latin typeface="Verdana" charset="0"/>
                          <a:ea typeface="Verdana" charset="0"/>
                          <a:cs typeface="Verdana" charset="0"/>
                        </a:rPr>
                        <a:t>Low </a:t>
                      </a:r>
                    </a:p>
                    <a:p>
                      <a:pPr algn="ctr"/>
                      <a:r>
                        <a:rPr lang="en-US" sz="2400" dirty="0">
                          <a:latin typeface="Verdana" charset="0"/>
                          <a:ea typeface="Verdana" charset="0"/>
                          <a:cs typeface="Verdana" charset="0"/>
                        </a:rPr>
                        <a:t>latency</a:t>
                      </a:r>
                    </a:p>
                  </a:txBody>
                  <a:tcPr/>
                </a:tc>
                <a:extLst>
                  <a:ext uri="{0D108BD9-81ED-4DB2-BD59-A6C34878D82A}">
                    <a16:rowId xmlns:a16="http://schemas.microsoft.com/office/drawing/2014/main" val="2877768332"/>
                  </a:ext>
                </a:extLst>
              </a:tr>
              <a:tr h="894217">
                <a:tc>
                  <a:txBody>
                    <a:bodyPr/>
                    <a:lstStyle/>
                    <a:p>
                      <a:pPr algn="ctr"/>
                      <a:r>
                        <a:rPr lang="en-US" sz="2400" dirty="0">
                          <a:latin typeface="Verdana" charset="0"/>
                          <a:ea typeface="Verdana" charset="0"/>
                          <a:cs typeface="Verdana" charset="0"/>
                        </a:rPr>
                        <a:t>Good for </a:t>
                      </a:r>
                    </a:p>
                    <a:p>
                      <a:pPr algn="ctr"/>
                      <a:r>
                        <a:rPr lang="en-US" sz="2400" dirty="0">
                          <a:latin typeface="Verdana" charset="0"/>
                          <a:ea typeface="Verdana" charset="0"/>
                          <a:cs typeface="Verdana" charset="0"/>
                        </a:rPr>
                        <a:t>mice flows</a:t>
                      </a:r>
                    </a:p>
                  </a:txBody>
                  <a:tcPr/>
                </a:tc>
                <a:extLst>
                  <a:ext uri="{0D108BD9-81ED-4DB2-BD59-A6C34878D82A}">
                    <a16:rowId xmlns:a16="http://schemas.microsoft.com/office/drawing/2014/main" val="3724055849"/>
                  </a:ext>
                </a:extLst>
              </a:tr>
            </a:tbl>
          </a:graphicData>
        </a:graphic>
      </p:graphicFrame>
      <p:graphicFrame>
        <p:nvGraphicFramePr>
          <p:cNvPr id="22" name="Table 21">
            <a:extLst>
              <a:ext uri="{FF2B5EF4-FFF2-40B4-BE49-F238E27FC236}">
                <a16:creationId xmlns:a16="http://schemas.microsoft.com/office/drawing/2014/main" id="{40E6BDA8-1927-174F-9FED-07124A10675A}"/>
              </a:ext>
            </a:extLst>
          </p:cNvPr>
          <p:cNvGraphicFramePr>
            <a:graphicFrameLocks noGrp="1"/>
          </p:cNvGraphicFramePr>
          <p:nvPr>
            <p:extLst>
              <p:ext uri="{D42A27DB-BD31-4B8C-83A1-F6EECF244321}">
                <p14:modId xmlns:p14="http://schemas.microsoft.com/office/powerpoint/2010/main" val="1620593176"/>
              </p:ext>
            </p:extLst>
          </p:nvPr>
        </p:nvGraphicFramePr>
        <p:xfrm>
          <a:off x="6477000" y="1524000"/>
          <a:ext cx="2491504" cy="3363097"/>
        </p:xfrm>
        <a:graphic>
          <a:graphicData uri="http://schemas.openxmlformats.org/drawingml/2006/table">
            <a:tbl>
              <a:tblPr firstRow="1" bandRow="1">
                <a:tableStyleId>{5C22544A-7EE6-4342-B048-85BDC9FD1C3A}</a:tableStyleId>
              </a:tblPr>
              <a:tblGrid>
                <a:gridCol w="2491504">
                  <a:extLst>
                    <a:ext uri="{9D8B030D-6E8A-4147-A177-3AD203B41FA5}">
                      <a16:colId xmlns:a16="http://schemas.microsoft.com/office/drawing/2014/main" val="1247197292"/>
                    </a:ext>
                  </a:extLst>
                </a:gridCol>
              </a:tblGrid>
              <a:tr h="6190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Verdana" charset="0"/>
                          <a:ea typeface="Verdana" charset="0"/>
                          <a:cs typeface="Verdana" charset="0"/>
                        </a:rPr>
                        <a:t>Persistent congestion</a:t>
                      </a:r>
                      <a:endParaRPr lang="en-US" sz="24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3771634536"/>
                  </a:ext>
                </a:extLst>
              </a:tr>
              <a:tr h="343930">
                <a:tc>
                  <a:txBody>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MPTCP</a:t>
                      </a:r>
                    </a:p>
                    <a:p>
                      <a:pPr algn="ctr"/>
                      <a:r>
                        <a:rPr lang="en-US" sz="2400" b="1" dirty="0">
                          <a:latin typeface="Verdana" panose="020B0604030504040204" pitchFamily="34" charset="0"/>
                          <a:ea typeface="Verdana" panose="020B0604030504040204" pitchFamily="34" charset="0"/>
                          <a:cs typeface="Verdana" panose="020B0604030504040204" pitchFamily="34" charset="0"/>
                        </a:rPr>
                        <a:t>…</a:t>
                      </a:r>
                    </a:p>
                  </a:txBody>
                  <a:tcPr/>
                </a:tc>
                <a:extLst>
                  <a:ext uri="{0D108BD9-81ED-4DB2-BD59-A6C34878D82A}">
                    <a16:rowId xmlns:a16="http://schemas.microsoft.com/office/drawing/2014/main" val="2745578682"/>
                  </a:ext>
                </a:extLst>
              </a:tr>
              <a:tr h="343930">
                <a:tc>
                  <a:txBody>
                    <a:bodyPr/>
                    <a:lstStyle/>
                    <a:p>
                      <a:pPr algn="ctr"/>
                      <a:r>
                        <a:rPr lang="en-US" sz="2400" dirty="0">
                          <a:latin typeface="Verdana" charset="0"/>
                          <a:ea typeface="Verdana" charset="0"/>
                          <a:cs typeface="Verdana" charset="0"/>
                        </a:rPr>
                        <a:t>High throughput</a:t>
                      </a:r>
                      <a:endParaRPr lang="en-US" sz="24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2877768332"/>
                  </a:ext>
                </a:extLst>
              </a:tr>
              <a:tr h="894217">
                <a:tc>
                  <a:txBody>
                    <a:bodyPr/>
                    <a:lstStyle/>
                    <a:p>
                      <a:pPr algn="ctr"/>
                      <a:r>
                        <a:rPr lang="en-US" sz="2400" dirty="0">
                          <a:latin typeface="Verdana" charset="0"/>
                          <a:ea typeface="Verdana" charset="0"/>
                          <a:cs typeface="Verdana" charset="0"/>
                        </a:rPr>
                        <a:t>Good for elephant flows</a:t>
                      </a:r>
                    </a:p>
                  </a:txBody>
                  <a:tcPr/>
                </a:tc>
                <a:extLst>
                  <a:ext uri="{0D108BD9-81ED-4DB2-BD59-A6C34878D82A}">
                    <a16:rowId xmlns:a16="http://schemas.microsoft.com/office/drawing/2014/main" val="876781304"/>
                  </a:ext>
                </a:extLst>
              </a:tr>
            </a:tbl>
          </a:graphicData>
        </a:graphic>
      </p:graphicFrame>
      <p:pic>
        <p:nvPicPr>
          <p:cNvPr id="11" name="Content Placeholder 13">
            <a:extLst>
              <a:ext uri="{FF2B5EF4-FFF2-40B4-BE49-F238E27FC236}">
                <a16:creationId xmlns:a16="http://schemas.microsoft.com/office/drawing/2014/main" id="{D6B85881-0175-E14F-B27B-1945122C96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3284" y="2455383"/>
            <a:ext cx="598400" cy="226145"/>
          </a:xfrm>
          <a:prstGeom prst="rect">
            <a:avLst/>
          </a:prstGeom>
        </p:spPr>
      </p:pic>
      <p:pic>
        <p:nvPicPr>
          <p:cNvPr id="12" name="Content Placeholder 13">
            <a:extLst>
              <a:ext uri="{FF2B5EF4-FFF2-40B4-BE49-F238E27FC236}">
                <a16:creationId xmlns:a16="http://schemas.microsoft.com/office/drawing/2014/main" id="{8C55E6F5-0B6B-274B-948A-DC551F506B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3284" y="2201650"/>
            <a:ext cx="598400" cy="226145"/>
          </a:xfrm>
          <a:prstGeom prst="rect">
            <a:avLst/>
          </a:prstGeom>
        </p:spPr>
      </p:pic>
      <p:pic>
        <p:nvPicPr>
          <p:cNvPr id="15" name="Content Placeholder 13">
            <a:extLst>
              <a:ext uri="{FF2B5EF4-FFF2-40B4-BE49-F238E27FC236}">
                <a16:creationId xmlns:a16="http://schemas.microsoft.com/office/drawing/2014/main" id="{0C7A212F-1B21-FE45-87AF-2F966F898A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531" y="2667539"/>
            <a:ext cx="598400" cy="226145"/>
          </a:xfrm>
          <a:prstGeom prst="rect">
            <a:avLst/>
          </a:prstGeom>
        </p:spPr>
      </p:pic>
      <p:pic>
        <p:nvPicPr>
          <p:cNvPr id="16" name="Content Placeholder 13">
            <a:extLst>
              <a:ext uri="{FF2B5EF4-FFF2-40B4-BE49-F238E27FC236}">
                <a16:creationId xmlns:a16="http://schemas.microsoft.com/office/drawing/2014/main" id="{77C84CA6-A9F2-DE4C-ADB1-DDC0A07416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531" y="2455383"/>
            <a:ext cx="598400" cy="226145"/>
          </a:xfrm>
          <a:prstGeom prst="rect">
            <a:avLst/>
          </a:prstGeom>
        </p:spPr>
      </p:pic>
      <p:pic>
        <p:nvPicPr>
          <p:cNvPr id="17" name="Content Placeholder 13">
            <a:extLst>
              <a:ext uri="{FF2B5EF4-FFF2-40B4-BE49-F238E27FC236}">
                <a16:creationId xmlns:a16="http://schemas.microsoft.com/office/drawing/2014/main" id="{56A969BF-ED57-2045-BEC0-3DADF9B33C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531" y="2201650"/>
            <a:ext cx="598400" cy="226145"/>
          </a:xfrm>
          <a:prstGeom prst="rect">
            <a:avLst/>
          </a:prstGeom>
        </p:spPr>
      </p:pic>
      <p:pic>
        <p:nvPicPr>
          <p:cNvPr id="18" name="Content Placeholder 13">
            <a:extLst>
              <a:ext uri="{FF2B5EF4-FFF2-40B4-BE49-F238E27FC236}">
                <a16:creationId xmlns:a16="http://schemas.microsoft.com/office/drawing/2014/main" id="{C54146BD-9183-E74D-AE3E-AF2811927D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9800" y="2667539"/>
            <a:ext cx="598400" cy="226145"/>
          </a:xfrm>
          <a:prstGeom prst="rect">
            <a:avLst/>
          </a:prstGeom>
        </p:spPr>
      </p:pic>
      <p:pic>
        <p:nvPicPr>
          <p:cNvPr id="19" name="Content Placeholder 13">
            <a:extLst>
              <a:ext uri="{FF2B5EF4-FFF2-40B4-BE49-F238E27FC236}">
                <a16:creationId xmlns:a16="http://schemas.microsoft.com/office/drawing/2014/main" id="{8A66788A-90EF-6E4E-B2E5-A86FE75C1A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9800" y="2455383"/>
            <a:ext cx="598400" cy="226145"/>
          </a:xfrm>
          <a:prstGeom prst="rect">
            <a:avLst/>
          </a:prstGeom>
        </p:spPr>
      </p:pic>
      <p:pic>
        <p:nvPicPr>
          <p:cNvPr id="20" name="Content Placeholder 13">
            <a:extLst>
              <a:ext uri="{FF2B5EF4-FFF2-40B4-BE49-F238E27FC236}">
                <a16:creationId xmlns:a16="http://schemas.microsoft.com/office/drawing/2014/main" id="{C772030A-CC6F-5B49-A4F7-C1CEEC2841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9800" y="2201650"/>
            <a:ext cx="598400" cy="226145"/>
          </a:xfrm>
          <a:prstGeom prst="rect">
            <a:avLst/>
          </a:prstGeom>
        </p:spPr>
      </p:pic>
      <p:pic>
        <p:nvPicPr>
          <p:cNvPr id="21" name="Content Placeholder 13">
            <a:extLst>
              <a:ext uri="{FF2B5EF4-FFF2-40B4-BE49-F238E27FC236}">
                <a16:creationId xmlns:a16="http://schemas.microsoft.com/office/drawing/2014/main" id="{08C31196-D07A-9246-A700-4ACE937278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3284" y="1935283"/>
            <a:ext cx="598400" cy="226145"/>
          </a:xfrm>
          <a:prstGeom prst="rect">
            <a:avLst/>
          </a:prstGeom>
        </p:spPr>
      </p:pic>
      <p:pic>
        <p:nvPicPr>
          <p:cNvPr id="24" name="Content Placeholder 13">
            <a:extLst>
              <a:ext uri="{FF2B5EF4-FFF2-40B4-BE49-F238E27FC236}">
                <a16:creationId xmlns:a16="http://schemas.microsoft.com/office/drawing/2014/main" id="{ED90DD2E-41DB-E049-8D62-32D900C9C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3284" y="1723127"/>
            <a:ext cx="598400" cy="226145"/>
          </a:xfrm>
          <a:prstGeom prst="rect">
            <a:avLst/>
          </a:prstGeom>
        </p:spPr>
      </p:pic>
      <p:pic>
        <p:nvPicPr>
          <p:cNvPr id="25" name="Content Placeholder 13">
            <a:extLst>
              <a:ext uri="{FF2B5EF4-FFF2-40B4-BE49-F238E27FC236}">
                <a16:creationId xmlns:a16="http://schemas.microsoft.com/office/drawing/2014/main" id="{E2F455D6-0F0E-884E-8F7A-A6ED865CBF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3284" y="1469394"/>
            <a:ext cx="598400" cy="226145"/>
          </a:xfrm>
          <a:prstGeom prst="rect">
            <a:avLst/>
          </a:prstGeom>
        </p:spPr>
      </p:pic>
      <p:pic>
        <p:nvPicPr>
          <p:cNvPr id="26" name="Content Placeholder 13">
            <a:extLst>
              <a:ext uri="{FF2B5EF4-FFF2-40B4-BE49-F238E27FC236}">
                <a16:creationId xmlns:a16="http://schemas.microsoft.com/office/drawing/2014/main" id="{E2F32827-542E-FC4D-AA99-D2281EB391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9800" y="1935283"/>
            <a:ext cx="598400" cy="226145"/>
          </a:xfrm>
          <a:prstGeom prst="rect">
            <a:avLst/>
          </a:prstGeom>
        </p:spPr>
      </p:pic>
      <p:pic>
        <p:nvPicPr>
          <p:cNvPr id="27" name="Content Placeholder 13">
            <a:extLst>
              <a:ext uri="{FF2B5EF4-FFF2-40B4-BE49-F238E27FC236}">
                <a16:creationId xmlns:a16="http://schemas.microsoft.com/office/drawing/2014/main" id="{8F3877BF-9790-7F45-8FE4-2220F4180F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9800" y="1723127"/>
            <a:ext cx="598400" cy="226145"/>
          </a:xfrm>
          <a:prstGeom prst="rect">
            <a:avLst/>
          </a:prstGeom>
        </p:spPr>
      </p:pic>
      <p:pic>
        <p:nvPicPr>
          <p:cNvPr id="28" name="Content Placeholder 13">
            <a:extLst>
              <a:ext uri="{FF2B5EF4-FFF2-40B4-BE49-F238E27FC236}">
                <a16:creationId xmlns:a16="http://schemas.microsoft.com/office/drawing/2014/main" id="{7E93DA08-015F-D24A-B0E8-FF805FCD12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9800" y="1469394"/>
            <a:ext cx="598400" cy="226145"/>
          </a:xfrm>
          <a:prstGeom prst="rect">
            <a:avLst/>
          </a:prstGeom>
        </p:spPr>
      </p:pic>
      <p:pic>
        <p:nvPicPr>
          <p:cNvPr id="29" name="Content Placeholder 13">
            <a:extLst>
              <a:ext uri="{FF2B5EF4-FFF2-40B4-BE49-F238E27FC236}">
                <a16:creationId xmlns:a16="http://schemas.microsoft.com/office/drawing/2014/main" id="{751EEE5A-F649-174C-A9BD-EA0D8F6E3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531" y="1935283"/>
            <a:ext cx="598400" cy="226145"/>
          </a:xfrm>
          <a:prstGeom prst="rect">
            <a:avLst/>
          </a:prstGeom>
        </p:spPr>
      </p:pic>
      <p:pic>
        <p:nvPicPr>
          <p:cNvPr id="30" name="Content Placeholder 13">
            <a:extLst>
              <a:ext uri="{FF2B5EF4-FFF2-40B4-BE49-F238E27FC236}">
                <a16:creationId xmlns:a16="http://schemas.microsoft.com/office/drawing/2014/main" id="{E1029452-D3F3-FB4E-AB74-E8388665A7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531" y="1723127"/>
            <a:ext cx="598400" cy="226145"/>
          </a:xfrm>
          <a:prstGeom prst="rect">
            <a:avLst/>
          </a:prstGeom>
        </p:spPr>
      </p:pic>
      <p:pic>
        <p:nvPicPr>
          <p:cNvPr id="31" name="Content Placeholder 13">
            <a:extLst>
              <a:ext uri="{FF2B5EF4-FFF2-40B4-BE49-F238E27FC236}">
                <a16:creationId xmlns:a16="http://schemas.microsoft.com/office/drawing/2014/main" id="{0F342E56-D933-4942-9883-0E4C823909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531" y="1469394"/>
            <a:ext cx="598400" cy="226145"/>
          </a:xfrm>
          <a:prstGeom prst="rect">
            <a:avLst/>
          </a:prstGeom>
        </p:spPr>
      </p:pic>
      <p:pic>
        <p:nvPicPr>
          <p:cNvPr id="32" name="Picture 31">
            <a:extLst>
              <a:ext uri="{FF2B5EF4-FFF2-40B4-BE49-F238E27FC236}">
                <a16:creationId xmlns:a16="http://schemas.microsoft.com/office/drawing/2014/main" id="{3857CC6F-5196-0549-B1BB-E64B56830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8200" y="2084884"/>
            <a:ext cx="1044000" cy="831938"/>
          </a:xfrm>
          <a:prstGeom prst="rect">
            <a:avLst/>
          </a:prstGeom>
        </p:spPr>
      </p:pic>
      <p:graphicFrame>
        <p:nvGraphicFramePr>
          <p:cNvPr id="23" name="Table 22">
            <a:extLst>
              <a:ext uri="{FF2B5EF4-FFF2-40B4-BE49-F238E27FC236}">
                <a16:creationId xmlns:a16="http://schemas.microsoft.com/office/drawing/2014/main" id="{C03A2500-1CB9-564A-A450-E30C142B601E}"/>
              </a:ext>
            </a:extLst>
          </p:cNvPr>
          <p:cNvGraphicFramePr>
            <a:graphicFrameLocks noGrp="1"/>
          </p:cNvGraphicFramePr>
          <p:nvPr>
            <p:extLst>
              <p:ext uri="{D42A27DB-BD31-4B8C-83A1-F6EECF244321}">
                <p14:modId xmlns:p14="http://schemas.microsoft.com/office/powerpoint/2010/main" val="1911649145"/>
              </p:ext>
            </p:extLst>
          </p:nvPr>
        </p:nvGraphicFramePr>
        <p:xfrm>
          <a:off x="2876550" y="3058297"/>
          <a:ext cx="3390900" cy="2133600"/>
        </p:xfrm>
        <a:graphic>
          <a:graphicData uri="http://schemas.openxmlformats.org/drawingml/2006/table">
            <a:tbl>
              <a:tblPr firstRow="1" bandRow="1">
                <a:tableStyleId>{00A15C55-8517-42AA-B614-E9B94910E393}</a:tableStyleId>
              </a:tblPr>
              <a:tblGrid>
                <a:gridCol w="3390900">
                  <a:extLst>
                    <a:ext uri="{9D8B030D-6E8A-4147-A177-3AD203B41FA5}">
                      <a16:colId xmlns:a16="http://schemas.microsoft.com/office/drawing/2014/main" val="1247197292"/>
                    </a:ext>
                  </a:extLst>
                </a:gridCol>
              </a:tblGrid>
              <a:tr h="251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Verdana" panose="020B0604030504040204" pitchFamily="34" charset="0"/>
                          <a:ea typeface="Verdana" panose="020B0604030504040204" pitchFamily="34" charset="0"/>
                          <a:cs typeface="Verdana" panose="020B0604030504040204" pitchFamily="34" charset="0"/>
                        </a:rPr>
                        <a:t>Transient &amp; Persistent</a:t>
                      </a:r>
                    </a:p>
                  </a:txBody>
                  <a:tcPr/>
                </a:tc>
                <a:extLst>
                  <a:ext uri="{0D108BD9-81ED-4DB2-BD59-A6C34878D82A}">
                    <a16:rowId xmlns:a16="http://schemas.microsoft.com/office/drawing/2014/main" val="3771634536"/>
                  </a:ext>
                </a:extLst>
              </a:tr>
              <a:tr h="251965">
                <a:tc>
                  <a:txBody>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XMP</a:t>
                      </a:r>
                    </a:p>
                  </a:txBody>
                  <a:tcPr/>
                </a:tc>
                <a:extLst>
                  <a:ext uri="{0D108BD9-81ED-4DB2-BD59-A6C34878D82A}">
                    <a16:rowId xmlns:a16="http://schemas.microsoft.com/office/drawing/2014/main" val="2745578682"/>
                  </a:ext>
                </a:extLst>
              </a:tr>
              <a:tr h="390261">
                <a:tc>
                  <a:txBody>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DCM</a:t>
                      </a:r>
                    </a:p>
                    <a:p>
                      <a:pPr algn="ctr"/>
                      <a:r>
                        <a:rPr lang="en-US" sz="2400" b="1" dirty="0">
                          <a:latin typeface="Verdana" panose="020B0604030504040204" pitchFamily="34" charset="0"/>
                          <a:ea typeface="Verdana" panose="020B0604030504040204" pitchFamily="34" charset="0"/>
                          <a:cs typeface="Verdana" panose="020B0604030504040204" pitchFamily="34" charset="0"/>
                        </a:rPr>
                        <a:t>(our prior work)</a:t>
                      </a:r>
                    </a:p>
                  </a:txBody>
                  <a:tcPr/>
                </a:tc>
                <a:extLst>
                  <a:ext uri="{0D108BD9-81ED-4DB2-BD59-A6C34878D82A}">
                    <a16:rowId xmlns:a16="http://schemas.microsoft.com/office/drawing/2014/main" val="1535139621"/>
                  </a:ext>
                </a:extLst>
              </a:tr>
              <a:tr h="390261">
                <a:tc>
                  <a:txBody>
                    <a:bodyPr/>
                    <a:lstStyle/>
                    <a:p>
                      <a:pPr algn="ctr"/>
                      <a:r>
                        <a:rPr lang="en-US" sz="2400" b="0" dirty="0">
                          <a:latin typeface="Verdana" panose="020B0604030504040204" pitchFamily="34" charset="0"/>
                          <a:ea typeface="Verdana" panose="020B0604030504040204" pitchFamily="34" charset="0"/>
                          <a:cs typeface="Verdana" panose="020B0604030504040204" pitchFamily="34" charset="0"/>
                        </a:rPr>
                        <a:t>Good for all flows</a:t>
                      </a:r>
                    </a:p>
                  </a:txBody>
                  <a:tcPr/>
                </a:tc>
                <a:extLst>
                  <a:ext uri="{0D108BD9-81ED-4DB2-BD59-A6C34878D82A}">
                    <a16:rowId xmlns:a16="http://schemas.microsoft.com/office/drawing/2014/main" val="2335221117"/>
                  </a:ext>
                </a:extLst>
              </a:tr>
            </a:tbl>
          </a:graphicData>
        </a:graphic>
      </p:graphicFrame>
    </p:spTree>
    <p:extLst>
      <p:ext uri="{BB962C8B-B14F-4D97-AF65-F5344CB8AC3E}">
        <p14:creationId xmlns:p14="http://schemas.microsoft.com/office/powerpoint/2010/main" val="201886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32" presetClass="emph" presetSubtype="0" repeatCount="indefinite" fill="remove" nodeType="withEffect">
                                  <p:stCondLst>
                                    <p:cond delay="0"/>
                                  </p:stCondLst>
                                  <p:childTnLst>
                                    <p:animRot by="120000">
                                      <p:cBhvr>
                                        <p:cTn id="44" dur="100" fill="hold">
                                          <p:stCondLst>
                                            <p:cond delay="0"/>
                                          </p:stCondLst>
                                        </p:cTn>
                                        <p:tgtEl>
                                          <p:spTgt spid="10"/>
                                        </p:tgtEl>
                                        <p:attrNameLst>
                                          <p:attrName>r</p:attrName>
                                        </p:attrNameLst>
                                      </p:cBhvr>
                                    </p:animRot>
                                    <p:animRot by="-240000">
                                      <p:cBhvr>
                                        <p:cTn id="45" dur="200" fill="hold">
                                          <p:stCondLst>
                                            <p:cond delay="200"/>
                                          </p:stCondLst>
                                        </p:cTn>
                                        <p:tgtEl>
                                          <p:spTgt spid="10"/>
                                        </p:tgtEl>
                                        <p:attrNameLst>
                                          <p:attrName>r</p:attrName>
                                        </p:attrNameLst>
                                      </p:cBhvr>
                                    </p:animRot>
                                    <p:animRot by="240000">
                                      <p:cBhvr>
                                        <p:cTn id="46" dur="200" fill="hold">
                                          <p:stCondLst>
                                            <p:cond delay="400"/>
                                          </p:stCondLst>
                                        </p:cTn>
                                        <p:tgtEl>
                                          <p:spTgt spid="10"/>
                                        </p:tgtEl>
                                        <p:attrNameLst>
                                          <p:attrName>r</p:attrName>
                                        </p:attrNameLst>
                                      </p:cBhvr>
                                    </p:animRot>
                                    <p:animRot by="-240000">
                                      <p:cBhvr>
                                        <p:cTn id="47" dur="200" fill="hold">
                                          <p:stCondLst>
                                            <p:cond delay="600"/>
                                          </p:stCondLst>
                                        </p:cTn>
                                        <p:tgtEl>
                                          <p:spTgt spid="10"/>
                                        </p:tgtEl>
                                        <p:attrNameLst>
                                          <p:attrName>r</p:attrName>
                                        </p:attrNameLst>
                                      </p:cBhvr>
                                    </p:animRot>
                                    <p:animRot by="120000">
                                      <p:cBhvr>
                                        <p:cTn id="48" dur="200" fill="hold">
                                          <p:stCondLst>
                                            <p:cond delay="800"/>
                                          </p:stCondLst>
                                        </p:cTn>
                                        <p:tgtEl>
                                          <p:spTgt spid="10"/>
                                        </p:tgtEl>
                                        <p:attrNameLst>
                                          <p:attrName>r</p:attrName>
                                        </p:attrNameLst>
                                      </p:cBhvr>
                                    </p:animRot>
                                  </p:childTnLst>
                                </p:cTn>
                              </p:par>
                              <p:par>
                                <p:cTn id="49" presetID="32" presetClass="emph" presetSubtype="0" repeatCount="indefinite" fill="remove" nodeType="withEffect">
                                  <p:stCondLst>
                                    <p:cond delay="0"/>
                                  </p:stCondLst>
                                  <p:childTnLst>
                                    <p:animRot by="120000">
                                      <p:cBhvr>
                                        <p:cTn id="50" dur="100" fill="hold">
                                          <p:stCondLst>
                                            <p:cond delay="0"/>
                                          </p:stCondLst>
                                        </p:cTn>
                                        <p:tgtEl>
                                          <p:spTgt spid="14"/>
                                        </p:tgtEl>
                                        <p:attrNameLst>
                                          <p:attrName>r</p:attrName>
                                        </p:attrNameLst>
                                      </p:cBhvr>
                                    </p:animRot>
                                    <p:animRot by="-240000">
                                      <p:cBhvr>
                                        <p:cTn id="51" dur="200" fill="hold">
                                          <p:stCondLst>
                                            <p:cond delay="200"/>
                                          </p:stCondLst>
                                        </p:cTn>
                                        <p:tgtEl>
                                          <p:spTgt spid="14"/>
                                        </p:tgtEl>
                                        <p:attrNameLst>
                                          <p:attrName>r</p:attrName>
                                        </p:attrNameLst>
                                      </p:cBhvr>
                                    </p:animRot>
                                    <p:animRot by="240000">
                                      <p:cBhvr>
                                        <p:cTn id="52" dur="200" fill="hold">
                                          <p:stCondLst>
                                            <p:cond delay="400"/>
                                          </p:stCondLst>
                                        </p:cTn>
                                        <p:tgtEl>
                                          <p:spTgt spid="14"/>
                                        </p:tgtEl>
                                        <p:attrNameLst>
                                          <p:attrName>r</p:attrName>
                                        </p:attrNameLst>
                                      </p:cBhvr>
                                    </p:animRot>
                                    <p:animRot by="-240000">
                                      <p:cBhvr>
                                        <p:cTn id="53" dur="200" fill="hold">
                                          <p:stCondLst>
                                            <p:cond delay="600"/>
                                          </p:stCondLst>
                                        </p:cTn>
                                        <p:tgtEl>
                                          <p:spTgt spid="14"/>
                                        </p:tgtEl>
                                        <p:attrNameLst>
                                          <p:attrName>r</p:attrName>
                                        </p:attrNameLst>
                                      </p:cBhvr>
                                    </p:animRot>
                                    <p:animRot by="120000">
                                      <p:cBhvr>
                                        <p:cTn id="54" dur="200" fill="hold">
                                          <p:stCondLst>
                                            <p:cond delay="800"/>
                                          </p:stCondLst>
                                        </p:cTn>
                                        <p:tgtEl>
                                          <p:spTgt spid="14"/>
                                        </p:tgtEl>
                                        <p:attrNameLst>
                                          <p:attrName>r</p:attrName>
                                        </p:attrNameLst>
                                      </p:cBhvr>
                                    </p:animRot>
                                  </p:childTnLst>
                                </p:cTn>
                              </p:par>
                              <p:par>
                                <p:cTn id="55" presetID="32" presetClass="emph" presetSubtype="0" repeatCount="indefinite" fill="remove" nodeType="withEffect">
                                  <p:stCondLst>
                                    <p:cond delay="0"/>
                                  </p:stCondLst>
                                  <p:childTnLst>
                                    <p:animRot by="120000">
                                      <p:cBhvr>
                                        <p:cTn id="56" dur="100" fill="hold">
                                          <p:stCondLst>
                                            <p:cond delay="0"/>
                                          </p:stCondLst>
                                        </p:cTn>
                                        <p:tgtEl>
                                          <p:spTgt spid="11"/>
                                        </p:tgtEl>
                                        <p:attrNameLst>
                                          <p:attrName>r</p:attrName>
                                        </p:attrNameLst>
                                      </p:cBhvr>
                                    </p:animRot>
                                    <p:animRot by="-240000">
                                      <p:cBhvr>
                                        <p:cTn id="57" dur="200" fill="hold">
                                          <p:stCondLst>
                                            <p:cond delay="200"/>
                                          </p:stCondLst>
                                        </p:cTn>
                                        <p:tgtEl>
                                          <p:spTgt spid="11"/>
                                        </p:tgtEl>
                                        <p:attrNameLst>
                                          <p:attrName>r</p:attrName>
                                        </p:attrNameLst>
                                      </p:cBhvr>
                                    </p:animRot>
                                    <p:animRot by="240000">
                                      <p:cBhvr>
                                        <p:cTn id="58" dur="200" fill="hold">
                                          <p:stCondLst>
                                            <p:cond delay="400"/>
                                          </p:stCondLst>
                                        </p:cTn>
                                        <p:tgtEl>
                                          <p:spTgt spid="11"/>
                                        </p:tgtEl>
                                        <p:attrNameLst>
                                          <p:attrName>r</p:attrName>
                                        </p:attrNameLst>
                                      </p:cBhvr>
                                    </p:animRot>
                                    <p:animRot by="-240000">
                                      <p:cBhvr>
                                        <p:cTn id="59" dur="200" fill="hold">
                                          <p:stCondLst>
                                            <p:cond delay="600"/>
                                          </p:stCondLst>
                                        </p:cTn>
                                        <p:tgtEl>
                                          <p:spTgt spid="11"/>
                                        </p:tgtEl>
                                        <p:attrNameLst>
                                          <p:attrName>r</p:attrName>
                                        </p:attrNameLst>
                                      </p:cBhvr>
                                    </p:animRot>
                                    <p:animRot by="120000">
                                      <p:cBhvr>
                                        <p:cTn id="60" dur="200" fill="hold">
                                          <p:stCondLst>
                                            <p:cond delay="800"/>
                                          </p:stCondLst>
                                        </p:cTn>
                                        <p:tgtEl>
                                          <p:spTgt spid="11"/>
                                        </p:tgtEl>
                                        <p:attrNameLst>
                                          <p:attrName>r</p:attrName>
                                        </p:attrNameLst>
                                      </p:cBhvr>
                                    </p:animRot>
                                  </p:childTnLst>
                                </p:cTn>
                              </p:par>
                              <p:par>
                                <p:cTn id="61" presetID="32" presetClass="emph" presetSubtype="0" repeatCount="indefinite" fill="remove" nodeType="withEffect">
                                  <p:stCondLst>
                                    <p:cond delay="0"/>
                                  </p:stCondLst>
                                  <p:childTnLst>
                                    <p:animRot by="120000">
                                      <p:cBhvr>
                                        <p:cTn id="62" dur="100" fill="hold">
                                          <p:stCondLst>
                                            <p:cond delay="0"/>
                                          </p:stCondLst>
                                        </p:cTn>
                                        <p:tgtEl>
                                          <p:spTgt spid="12"/>
                                        </p:tgtEl>
                                        <p:attrNameLst>
                                          <p:attrName>r</p:attrName>
                                        </p:attrNameLst>
                                      </p:cBhvr>
                                    </p:animRot>
                                    <p:animRot by="-240000">
                                      <p:cBhvr>
                                        <p:cTn id="63" dur="200" fill="hold">
                                          <p:stCondLst>
                                            <p:cond delay="200"/>
                                          </p:stCondLst>
                                        </p:cTn>
                                        <p:tgtEl>
                                          <p:spTgt spid="12"/>
                                        </p:tgtEl>
                                        <p:attrNameLst>
                                          <p:attrName>r</p:attrName>
                                        </p:attrNameLst>
                                      </p:cBhvr>
                                    </p:animRot>
                                    <p:animRot by="240000">
                                      <p:cBhvr>
                                        <p:cTn id="64" dur="200" fill="hold">
                                          <p:stCondLst>
                                            <p:cond delay="400"/>
                                          </p:stCondLst>
                                        </p:cTn>
                                        <p:tgtEl>
                                          <p:spTgt spid="12"/>
                                        </p:tgtEl>
                                        <p:attrNameLst>
                                          <p:attrName>r</p:attrName>
                                        </p:attrNameLst>
                                      </p:cBhvr>
                                    </p:animRot>
                                    <p:animRot by="-240000">
                                      <p:cBhvr>
                                        <p:cTn id="65" dur="200" fill="hold">
                                          <p:stCondLst>
                                            <p:cond delay="600"/>
                                          </p:stCondLst>
                                        </p:cTn>
                                        <p:tgtEl>
                                          <p:spTgt spid="12"/>
                                        </p:tgtEl>
                                        <p:attrNameLst>
                                          <p:attrName>r</p:attrName>
                                        </p:attrNameLst>
                                      </p:cBhvr>
                                    </p:animRot>
                                    <p:animRot by="120000">
                                      <p:cBhvr>
                                        <p:cTn id="66" dur="200" fill="hold">
                                          <p:stCondLst>
                                            <p:cond delay="800"/>
                                          </p:stCondLst>
                                        </p:cTn>
                                        <p:tgtEl>
                                          <p:spTgt spid="12"/>
                                        </p:tgtEl>
                                        <p:attrNameLst>
                                          <p:attrName>r</p:attrName>
                                        </p:attrNameLst>
                                      </p:cBhvr>
                                    </p:animRot>
                                  </p:childTnLst>
                                </p:cTn>
                              </p:par>
                              <p:par>
                                <p:cTn id="67" presetID="32" presetClass="emph" presetSubtype="0" repeatCount="indefinite" fill="remove" nodeType="withEffect">
                                  <p:stCondLst>
                                    <p:cond delay="0"/>
                                  </p:stCondLst>
                                  <p:childTnLst>
                                    <p:animRot by="120000">
                                      <p:cBhvr>
                                        <p:cTn id="68" dur="100" fill="hold">
                                          <p:stCondLst>
                                            <p:cond delay="0"/>
                                          </p:stCondLst>
                                        </p:cTn>
                                        <p:tgtEl>
                                          <p:spTgt spid="15"/>
                                        </p:tgtEl>
                                        <p:attrNameLst>
                                          <p:attrName>r</p:attrName>
                                        </p:attrNameLst>
                                      </p:cBhvr>
                                    </p:animRot>
                                    <p:animRot by="-240000">
                                      <p:cBhvr>
                                        <p:cTn id="69" dur="200" fill="hold">
                                          <p:stCondLst>
                                            <p:cond delay="200"/>
                                          </p:stCondLst>
                                        </p:cTn>
                                        <p:tgtEl>
                                          <p:spTgt spid="15"/>
                                        </p:tgtEl>
                                        <p:attrNameLst>
                                          <p:attrName>r</p:attrName>
                                        </p:attrNameLst>
                                      </p:cBhvr>
                                    </p:animRot>
                                    <p:animRot by="240000">
                                      <p:cBhvr>
                                        <p:cTn id="70" dur="200" fill="hold">
                                          <p:stCondLst>
                                            <p:cond delay="400"/>
                                          </p:stCondLst>
                                        </p:cTn>
                                        <p:tgtEl>
                                          <p:spTgt spid="15"/>
                                        </p:tgtEl>
                                        <p:attrNameLst>
                                          <p:attrName>r</p:attrName>
                                        </p:attrNameLst>
                                      </p:cBhvr>
                                    </p:animRot>
                                    <p:animRot by="-240000">
                                      <p:cBhvr>
                                        <p:cTn id="71" dur="200" fill="hold">
                                          <p:stCondLst>
                                            <p:cond delay="600"/>
                                          </p:stCondLst>
                                        </p:cTn>
                                        <p:tgtEl>
                                          <p:spTgt spid="15"/>
                                        </p:tgtEl>
                                        <p:attrNameLst>
                                          <p:attrName>r</p:attrName>
                                        </p:attrNameLst>
                                      </p:cBhvr>
                                    </p:animRot>
                                    <p:animRot by="120000">
                                      <p:cBhvr>
                                        <p:cTn id="72" dur="200" fill="hold">
                                          <p:stCondLst>
                                            <p:cond delay="800"/>
                                          </p:stCondLst>
                                        </p:cTn>
                                        <p:tgtEl>
                                          <p:spTgt spid="15"/>
                                        </p:tgtEl>
                                        <p:attrNameLst>
                                          <p:attrName>r</p:attrName>
                                        </p:attrNameLst>
                                      </p:cBhvr>
                                    </p:animRot>
                                  </p:childTnLst>
                                </p:cTn>
                              </p:par>
                              <p:par>
                                <p:cTn id="73" presetID="32" presetClass="emph" presetSubtype="0" repeatCount="indefinite" fill="remove" nodeType="withEffect">
                                  <p:stCondLst>
                                    <p:cond delay="0"/>
                                  </p:stCondLst>
                                  <p:childTnLst>
                                    <p:animRot by="120000">
                                      <p:cBhvr>
                                        <p:cTn id="74" dur="100" fill="hold">
                                          <p:stCondLst>
                                            <p:cond delay="0"/>
                                          </p:stCondLst>
                                        </p:cTn>
                                        <p:tgtEl>
                                          <p:spTgt spid="16"/>
                                        </p:tgtEl>
                                        <p:attrNameLst>
                                          <p:attrName>r</p:attrName>
                                        </p:attrNameLst>
                                      </p:cBhvr>
                                    </p:animRot>
                                    <p:animRot by="-240000">
                                      <p:cBhvr>
                                        <p:cTn id="75" dur="200" fill="hold">
                                          <p:stCondLst>
                                            <p:cond delay="200"/>
                                          </p:stCondLst>
                                        </p:cTn>
                                        <p:tgtEl>
                                          <p:spTgt spid="16"/>
                                        </p:tgtEl>
                                        <p:attrNameLst>
                                          <p:attrName>r</p:attrName>
                                        </p:attrNameLst>
                                      </p:cBhvr>
                                    </p:animRot>
                                    <p:animRot by="240000">
                                      <p:cBhvr>
                                        <p:cTn id="76" dur="200" fill="hold">
                                          <p:stCondLst>
                                            <p:cond delay="400"/>
                                          </p:stCondLst>
                                        </p:cTn>
                                        <p:tgtEl>
                                          <p:spTgt spid="16"/>
                                        </p:tgtEl>
                                        <p:attrNameLst>
                                          <p:attrName>r</p:attrName>
                                        </p:attrNameLst>
                                      </p:cBhvr>
                                    </p:animRot>
                                    <p:animRot by="-240000">
                                      <p:cBhvr>
                                        <p:cTn id="77" dur="200" fill="hold">
                                          <p:stCondLst>
                                            <p:cond delay="600"/>
                                          </p:stCondLst>
                                        </p:cTn>
                                        <p:tgtEl>
                                          <p:spTgt spid="16"/>
                                        </p:tgtEl>
                                        <p:attrNameLst>
                                          <p:attrName>r</p:attrName>
                                        </p:attrNameLst>
                                      </p:cBhvr>
                                    </p:animRot>
                                    <p:animRot by="120000">
                                      <p:cBhvr>
                                        <p:cTn id="78" dur="200" fill="hold">
                                          <p:stCondLst>
                                            <p:cond delay="800"/>
                                          </p:stCondLst>
                                        </p:cTn>
                                        <p:tgtEl>
                                          <p:spTgt spid="16"/>
                                        </p:tgtEl>
                                        <p:attrNameLst>
                                          <p:attrName>r</p:attrName>
                                        </p:attrNameLst>
                                      </p:cBhvr>
                                    </p:animRot>
                                  </p:childTnLst>
                                </p:cTn>
                              </p:par>
                              <p:par>
                                <p:cTn id="79" presetID="32" presetClass="emph" presetSubtype="0" repeatCount="indefinite" fill="remove" nodeType="withEffect">
                                  <p:stCondLst>
                                    <p:cond delay="0"/>
                                  </p:stCondLst>
                                  <p:childTnLst>
                                    <p:animRot by="120000">
                                      <p:cBhvr>
                                        <p:cTn id="80" dur="100" fill="hold">
                                          <p:stCondLst>
                                            <p:cond delay="0"/>
                                          </p:stCondLst>
                                        </p:cTn>
                                        <p:tgtEl>
                                          <p:spTgt spid="17"/>
                                        </p:tgtEl>
                                        <p:attrNameLst>
                                          <p:attrName>r</p:attrName>
                                        </p:attrNameLst>
                                      </p:cBhvr>
                                    </p:animRot>
                                    <p:animRot by="-240000">
                                      <p:cBhvr>
                                        <p:cTn id="81" dur="200" fill="hold">
                                          <p:stCondLst>
                                            <p:cond delay="200"/>
                                          </p:stCondLst>
                                        </p:cTn>
                                        <p:tgtEl>
                                          <p:spTgt spid="17"/>
                                        </p:tgtEl>
                                        <p:attrNameLst>
                                          <p:attrName>r</p:attrName>
                                        </p:attrNameLst>
                                      </p:cBhvr>
                                    </p:animRot>
                                    <p:animRot by="240000">
                                      <p:cBhvr>
                                        <p:cTn id="82" dur="200" fill="hold">
                                          <p:stCondLst>
                                            <p:cond delay="400"/>
                                          </p:stCondLst>
                                        </p:cTn>
                                        <p:tgtEl>
                                          <p:spTgt spid="17"/>
                                        </p:tgtEl>
                                        <p:attrNameLst>
                                          <p:attrName>r</p:attrName>
                                        </p:attrNameLst>
                                      </p:cBhvr>
                                    </p:animRot>
                                    <p:animRot by="-240000">
                                      <p:cBhvr>
                                        <p:cTn id="83" dur="200" fill="hold">
                                          <p:stCondLst>
                                            <p:cond delay="600"/>
                                          </p:stCondLst>
                                        </p:cTn>
                                        <p:tgtEl>
                                          <p:spTgt spid="17"/>
                                        </p:tgtEl>
                                        <p:attrNameLst>
                                          <p:attrName>r</p:attrName>
                                        </p:attrNameLst>
                                      </p:cBhvr>
                                    </p:animRot>
                                    <p:animRot by="120000">
                                      <p:cBhvr>
                                        <p:cTn id="84" dur="200" fill="hold">
                                          <p:stCondLst>
                                            <p:cond delay="800"/>
                                          </p:stCondLst>
                                        </p:cTn>
                                        <p:tgtEl>
                                          <p:spTgt spid="17"/>
                                        </p:tgtEl>
                                        <p:attrNameLst>
                                          <p:attrName>r</p:attrName>
                                        </p:attrNameLst>
                                      </p:cBhvr>
                                    </p:animRot>
                                  </p:childTnLst>
                                </p:cTn>
                              </p:par>
                              <p:par>
                                <p:cTn id="85" presetID="32" presetClass="emph" presetSubtype="0" repeatCount="indefinite" fill="remove" nodeType="withEffect">
                                  <p:stCondLst>
                                    <p:cond delay="0"/>
                                  </p:stCondLst>
                                  <p:childTnLst>
                                    <p:animRot by="120000">
                                      <p:cBhvr>
                                        <p:cTn id="86" dur="100" fill="hold">
                                          <p:stCondLst>
                                            <p:cond delay="0"/>
                                          </p:stCondLst>
                                        </p:cTn>
                                        <p:tgtEl>
                                          <p:spTgt spid="18"/>
                                        </p:tgtEl>
                                        <p:attrNameLst>
                                          <p:attrName>r</p:attrName>
                                        </p:attrNameLst>
                                      </p:cBhvr>
                                    </p:animRot>
                                    <p:animRot by="-240000">
                                      <p:cBhvr>
                                        <p:cTn id="87" dur="200" fill="hold">
                                          <p:stCondLst>
                                            <p:cond delay="200"/>
                                          </p:stCondLst>
                                        </p:cTn>
                                        <p:tgtEl>
                                          <p:spTgt spid="18"/>
                                        </p:tgtEl>
                                        <p:attrNameLst>
                                          <p:attrName>r</p:attrName>
                                        </p:attrNameLst>
                                      </p:cBhvr>
                                    </p:animRot>
                                    <p:animRot by="240000">
                                      <p:cBhvr>
                                        <p:cTn id="88" dur="200" fill="hold">
                                          <p:stCondLst>
                                            <p:cond delay="400"/>
                                          </p:stCondLst>
                                        </p:cTn>
                                        <p:tgtEl>
                                          <p:spTgt spid="18"/>
                                        </p:tgtEl>
                                        <p:attrNameLst>
                                          <p:attrName>r</p:attrName>
                                        </p:attrNameLst>
                                      </p:cBhvr>
                                    </p:animRot>
                                    <p:animRot by="-240000">
                                      <p:cBhvr>
                                        <p:cTn id="89" dur="200" fill="hold">
                                          <p:stCondLst>
                                            <p:cond delay="600"/>
                                          </p:stCondLst>
                                        </p:cTn>
                                        <p:tgtEl>
                                          <p:spTgt spid="18"/>
                                        </p:tgtEl>
                                        <p:attrNameLst>
                                          <p:attrName>r</p:attrName>
                                        </p:attrNameLst>
                                      </p:cBhvr>
                                    </p:animRot>
                                    <p:animRot by="120000">
                                      <p:cBhvr>
                                        <p:cTn id="90" dur="200" fill="hold">
                                          <p:stCondLst>
                                            <p:cond delay="800"/>
                                          </p:stCondLst>
                                        </p:cTn>
                                        <p:tgtEl>
                                          <p:spTgt spid="18"/>
                                        </p:tgtEl>
                                        <p:attrNameLst>
                                          <p:attrName>r</p:attrName>
                                        </p:attrNameLst>
                                      </p:cBhvr>
                                    </p:animRot>
                                  </p:childTnLst>
                                </p:cTn>
                              </p:par>
                              <p:par>
                                <p:cTn id="91" presetID="32" presetClass="emph" presetSubtype="0" repeatCount="indefinite" fill="remove" nodeType="withEffect">
                                  <p:stCondLst>
                                    <p:cond delay="0"/>
                                  </p:stCondLst>
                                  <p:childTnLst>
                                    <p:animRot by="120000">
                                      <p:cBhvr>
                                        <p:cTn id="92" dur="100" fill="hold">
                                          <p:stCondLst>
                                            <p:cond delay="0"/>
                                          </p:stCondLst>
                                        </p:cTn>
                                        <p:tgtEl>
                                          <p:spTgt spid="19"/>
                                        </p:tgtEl>
                                        <p:attrNameLst>
                                          <p:attrName>r</p:attrName>
                                        </p:attrNameLst>
                                      </p:cBhvr>
                                    </p:animRot>
                                    <p:animRot by="-240000">
                                      <p:cBhvr>
                                        <p:cTn id="93" dur="200" fill="hold">
                                          <p:stCondLst>
                                            <p:cond delay="200"/>
                                          </p:stCondLst>
                                        </p:cTn>
                                        <p:tgtEl>
                                          <p:spTgt spid="19"/>
                                        </p:tgtEl>
                                        <p:attrNameLst>
                                          <p:attrName>r</p:attrName>
                                        </p:attrNameLst>
                                      </p:cBhvr>
                                    </p:animRot>
                                    <p:animRot by="240000">
                                      <p:cBhvr>
                                        <p:cTn id="94" dur="200" fill="hold">
                                          <p:stCondLst>
                                            <p:cond delay="400"/>
                                          </p:stCondLst>
                                        </p:cTn>
                                        <p:tgtEl>
                                          <p:spTgt spid="19"/>
                                        </p:tgtEl>
                                        <p:attrNameLst>
                                          <p:attrName>r</p:attrName>
                                        </p:attrNameLst>
                                      </p:cBhvr>
                                    </p:animRot>
                                    <p:animRot by="-240000">
                                      <p:cBhvr>
                                        <p:cTn id="95" dur="200" fill="hold">
                                          <p:stCondLst>
                                            <p:cond delay="600"/>
                                          </p:stCondLst>
                                        </p:cTn>
                                        <p:tgtEl>
                                          <p:spTgt spid="19"/>
                                        </p:tgtEl>
                                        <p:attrNameLst>
                                          <p:attrName>r</p:attrName>
                                        </p:attrNameLst>
                                      </p:cBhvr>
                                    </p:animRot>
                                    <p:animRot by="120000">
                                      <p:cBhvr>
                                        <p:cTn id="96" dur="200" fill="hold">
                                          <p:stCondLst>
                                            <p:cond delay="800"/>
                                          </p:stCondLst>
                                        </p:cTn>
                                        <p:tgtEl>
                                          <p:spTgt spid="19"/>
                                        </p:tgtEl>
                                        <p:attrNameLst>
                                          <p:attrName>r</p:attrName>
                                        </p:attrNameLst>
                                      </p:cBhvr>
                                    </p:animRot>
                                  </p:childTnLst>
                                </p:cTn>
                              </p:par>
                              <p:par>
                                <p:cTn id="97" presetID="32" presetClass="emph" presetSubtype="0" repeatCount="indefinite" fill="remove" nodeType="withEffect">
                                  <p:stCondLst>
                                    <p:cond delay="0"/>
                                  </p:stCondLst>
                                  <p:childTnLst>
                                    <p:animRot by="120000">
                                      <p:cBhvr>
                                        <p:cTn id="98" dur="100" fill="hold">
                                          <p:stCondLst>
                                            <p:cond delay="0"/>
                                          </p:stCondLst>
                                        </p:cTn>
                                        <p:tgtEl>
                                          <p:spTgt spid="20"/>
                                        </p:tgtEl>
                                        <p:attrNameLst>
                                          <p:attrName>r</p:attrName>
                                        </p:attrNameLst>
                                      </p:cBhvr>
                                    </p:animRot>
                                    <p:animRot by="-240000">
                                      <p:cBhvr>
                                        <p:cTn id="99" dur="200" fill="hold">
                                          <p:stCondLst>
                                            <p:cond delay="200"/>
                                          </p:stCondLst>
                                        </p:cTn>
                                        <p:tgtEl>
                                          <p:spTgt spid="20"/>
                                        </p:tgtEl>
                                        <p:attrNameLst>
                                          <p:attrName>r</p:attrName>
                                        </p:attrNameLst>
                                      </p:cBhvr>
                                    </p:animRot>
                                    <p:animRot by="240000">
                                      <p:cBhvr>
                                        <p:cTn id="100" dur="200" fill="hold">
                                          <p:stCondLst>
                                            <p:cond delay="400"/>
                                          </p:stCondLst>
                                        </p:cTn>
                                        <p:tgtEl>
                                          <p:spTgt spid="20"/>
                                        </p:tgtEl>
                                        <p:attrNameLst>
                                          <p:attrName>r</p:attrName>
                                        </p:attrNameLst>
                                      </p:cBhvr>
                                    </p:animRot>
                                    <p:animRot by="-240000">
                                      <p:cBhvr>
                                        <p:cTn id="101" dur="200" fill="hold">
                                          <p:stCondLst>
                                            <p:cond delay="600"/>
                                          </p:stCondLst>
                                        </p:cTn>
                                        <p:tgtEl>
                                          <p:spTgt spid="20"/>
                                        </p:tgtEl>
                                        <p:attrNameLst>
                                          <p:attrName>r</p:attrName>
                                        </p:attrNameLst>
                                      </p:cBhvr>
                                    </p:animRot>
                                    <p:animRot by="120000">
                                      <p:cBhvr>
                                        <p:cTn id="102" dur="200" fill="hold">
                                          <p:stCondLst>
                                            <p:cond delay="800"/>
                                          </p:stCondLst>
                                        </p:cTn>
                                        <p:tgtEl>
                                          <p:spTgt spid="20"/>
                                        </p:tgtEl>
                                        <p:attrNameLst>
                                          <p:attrName>r</p:attrName>
                                        </p:attrNameLst>
                                      </p:cBhvr>
                                    </p:animRot>
                                  </p:childTnLst>
                                </p:cTn>
                              </p:par>
                              <p:par>
                                <p:cTn id="103" presetID="32" presetClass="emph" presetSubtype="0" repeatCount="indefinite" fill="remove" nodeType="withEffect">
                                  <p:stCondLst>
                                    <p:cond delay="0"/>
                                  </p:stCondLst>
                                  <p:childTnLst>
                                    <p:animRot by="120000">
                                      <p:cBhvr>
                                        <p:cTn id="104" dur="100" fill="hold">
                                          <p:stCondLst>
                                            <p:cond delay="0"/>
                                          </p:stCondLst>
                                        </p:cTn>
                                        <p:tgtEl>
                                          <p:spTgt spid="21"/>
                                        </p:tgtEl>
                                        <p:attrNameLst>
                                          <p:attrName>r</p:attrName>
                                        </p:attrNameLst>
                                      </p:cBhvr>
                                    </p:animRot>
                                    <p:animRot by="-240000">
                                      <p:cBhvr>
                                        <p:cTn id="105" dur="200" fill="hold">
                                          <p:stCondLst>
                                            <p:cond delay="200"/>
                                          </p:stCondLst>
                                        </p:cTn>
                                        <p:tgtEl>
                                          <p:spTgt spid="21"/>
                                        </p:tgtEl>
                                        <p:attrNameLst>
                                          <p:attrName>r</p:attrName>
                                        </p:attrNameLst>
                                      </p:cBhvr>
                                    </p:animRot>
                                    <p:animRot by="240000">
                                      <p:cBhvr>
                                        <p:cTn id="106" dur="200" fill="hold">
                                          <p:stCondLst>
                                            <p:cond delay="400"/>
                                          </p:stCondLst>
                                        </p:cTn>
                                        <p:tgtEl>
                                          <p:spTgt spid="21"/>
                                        </p:tgtEl>
                                        <p:attrNameLst>
                                          <p:attrName>r</p:attrName>
                                        </p:attrNameLst>
                                      </p:cBhvr>
                                    </p:animRot>
                                    <p:animRot by="-240000">
                                      <p:cBhvr>
                                        <p:cTn id="107" dur="200" fill="hold">
                                          <p:stCondLst>
                                            <p:cond delay="600"/>
                                          </p:stCondLst>
                                        </p:cTn>
                                        <p:tgtEl>
                                          <p:spTgt spid="21"/>
                                        </p:tgtEl>
                                        <p:attrNameLst>
                                          <p:attrName>r</p:attrName>
                                        </p:attrNameLst>
                                      </p:cBhvr>
                                    </p:animRot>
                                    <p:animRot by="120000">
                                      <p:cBhvr>
                                        <p:cTn id="108" dur="200" fill="hold">
                                          <p:stCondLst>
                                            <p:cond delay="800"/>
                                          </p:stCondLst>
                                        </p:cTn>
                                        <p:tgtEl>
                                          <p:spTgt spid="21"/>
                                        </p:tgtEl>
                                        <p:attrNameLst>
                                          <p:attrName>r</p:attrName>
                                        </p:attrNameLst>
                                      </p:cBhvr>
                                    </p:animRot>
                                  </p:childTnLst>
                                </p:cTn>
                              </p:par>
                              <p:par>
                                <p:cTn id="109" presetID="32" presetClass="emph" presetSubtype="0" repeatCount="indefinite" fill="remove" nodeType="withEffect">
                                  <p:stCondLst>
                                    <p:cond delay="0"/>
                                  </p:stCondLst>
                                  <p:childTnLst>
                                    <p:animRot by="120000">
                                      <p:cBhvr>
                                        <p:cTn id="110" dur="100" fill="hold">
                                          <p:stCondLst>
                                            <p:cond delay="0"/>
                                          </p:stCondLst>
                                        </p:cTn>
                                        <p:tgtEl>
                                          <p:spTgt spid="24"/>
                                        </p:tgtEl>
                                        <p:attrNameLst>
                                          <p:attrName>r</p:attrName>
                                        </p:attrNameLst>
                                      </p:cBhvr>
                                    </p:animRot>
                                    <p:animRot by="-240000">
                                      <p:cBhvr>
                                        <p:cTn id="111" dur="200" fill="hold">
                                          <p:stCondLst>
                                            <p:cond delay="200"/>
                                          </p:stCondLst>
                                        </p:cTn>
                                        <p:tgtEl>
                                          <p:spTgt spid="24"/>
                                        </p:tgtEl>
                                        <p:attrNameLst>
                                          <p:attrName>r</p:attrName>
                                        </p:attrNameLst>
                                      </p:cBhvr>
                                    </p:animRot>
                                    <p:animRot by="240000">
                                      <p:cBhvr>
                                        <p:cTn id="112" dur="200" fill="hold">
                                          <p:stCondLst>
                                            <p:cond delay="400"/>
                                          </p:stCondLst>
                                        </p:cTn>
                                        <p:tgtEl>
                                          <p:spTgt spid="24"/>
                                        </p:tgtEl>
                                        <p:attrNameLst>
                                          <p:attrName>r</p:attrName>
                                        </p:attrNameLst>
                                      </p:cBhvr>
                                    </p:animRot>
                                    <p:animRot by="-240000">
                                      <p:cBhvr>
                                        <p:cTn id="113" dur="200" fill="hold">
                                          <p:stCondLst>
                                            <p:cond delay="600"/>
                                          </p:stCondLst>
                                        </p:cTn>
                                        <p:tgtEl>
                                          <p:spTgt spid="24"/>
                                        </p:tgtEl>
                                        <p:attrNameLst>
                                          <p:attrName>r</p:attrName>
                                        </p:attrNameLst>
                                      </p:cBhvr>
                                    </p:animRot>
                                    <p:animRot by="120000">
                                      <p:cBhvr>
                                        <p:cTn id="114" dur="200" fill="hold">
                                          <p:stCondLst>
                                            <p:cond delay="800"/>
                                          </p:stCondLst>
                                        </p:cTn>
                                        <p:tgtEl>
                                          <p:spTgt spid="24"/>
                                        </p:tgtEl>
                                        <p:attrNameLst>
                                          <p:attrName>r</p:attrName>
                                        </p:attrNameLst>
                                      </p:cBhvr>
                                    </p:animRot>
                                  </p:childTnLst>
                                </p:cTn>
                              </p:par>
                              <p:par>
                                <p:cTn id="115" presetID="32" presetClass="emph" presetSubtype="0" repeatCount="indefinite" fill="remove" nodeType="withEffect">
                                  <p:stCondLst>
                                    <p:cond delay="0"/>
                                  </p:stCondLst>
                                  <p:childTnLst>
                                    <p:animRot by="120000">
                                      <p:cBhvr>
                                        <p:cTn id="116" dur="100" fill="hold">
                                          <p:stCondLst>
                                            <p:cond delay="0"/>
                                          </p:stCondLst>
                                        </p:cTn>
                                        <p:tgtEl>
                                          <p:spTgt spid="25"/>
                                        </p:tgtEl>
                                        <p:attrNameLst>
                                          <p:attrName>r</p:attrName>
                                        </p:attrNameLst>
                                      </p:cBhvr>
                                    </p:animRot>
                                    <p:animRot by="-240000">
                                      <p:cBhvr>
                                        <p:cTn id="117" dur="200" fill="hold">
                                          <p:stCondLst>
                                            <p:cond delay="200"/>
                                          </p:stCondLst>
                                        </p:cTn>
                                        <p:tgtEl>
                                          <p:spTgt spid="25"/>
                                        </p:tgtEl>
                                        <p:attrNameLst>
                                          <p:attrName>r</p:attrName>
                                        </p:attrNameLst>
                                      </p:cBhvr>
                                    </p:animRot>
                                    <p:animRot by="240000">
                                      <p:cBhvr>
                                        <p:cTn id="118" dur="200" fill="hold">
                                          <p:stCondLst>
                                            <p:cond delay="400"/>
                                          </p:stCondLst>
                                        </p:cTn>
                                        <p:tgtEl>
                                          <p:spTgt spid="25"/>
                                        </p:tgtEl>
                                        <p:attrNameLst>
                                          <p:attrName>r</p:attrName>
                                        </p:attrNameLst>
                                      </p:cBhvr>
                                    </p:animRot>
                                    <p:animRot by="-240000">
                                      <p:cBhvr>
                                        <p:cTn id="119" dur="200" fill="hold">
                                          <p:stCondLst>
                                            <p:cond delay="600"/>
                                          </p:stCondLst>
                                        </p:cTn>
                                        <p:tgtEl>
                                          <p:spTgt spid="25"/>
                                        </p:tgtEl>
                                        <p:attrNameLst>
                                          <p:attrName>r</p:attrName>
                                        </p:attrNameLst>
                                      </p:cBhvr>
                                    </p:animRot>
                                    <p:animRot by="120000">
                                      <p:cBhvr>
                                        <p:cTn id="120" dur="200" fill="hold">
                                          <p:stCondLst>
                                            <p:cond delay="800"/>
                                          </p:stCondLst>
                                        </p:cTn>
                                        <p:tgtEl>
                                          <p:spTgt spid="25"/>
                                        </p:tgtEl>
                                        <p:attrNameLst>
                                          <p:attrName>r</p:attrName>
                                        </p:attrNameLst>
                                      </p:cBhvr>
                                    </p:animRot>
                                  </p:childTnLst>
                                </p:cTn>
                              </p:par>
                              <p:par>
                                <p:cTn id="121" presetID="32" presetClass="emph" presetSubtype="0" repeatCount="indefinite" fill="remove" nodeType="withEffect">
                                  <p:stCondLst>
                                    <p:cond delay="0"/>
                                  </p:stCondLst>
                                  <p:childTnLst>
                                    <p:animRot by="120000">
                                      <p:cBhvr>
                                        <p:cTn id="122" dur="100" fill="hold">
                                          <p:stCondLst>
                                            <p:cond delay="0"/>
                                          </p:stCondLst>
                                        </p:cTn>
                                        <p:tgtEl>
                                          <p:spTgt spid="26"/>
                                        </p:tgtEl>
                                        <p:attrNameLst>
                                          <p:attrName>r</p:attrName>
                                        </p:attrNameLst>
                                      </p:cBhvr>
                                    </p:animRot>
                                    <p:animRot by="-240000">
                                      <p:cBhvr>
                                        <p:cTn id="123" dur="200" fill="hold">
                                          <p:stCondLst>
                                            <p:cond delay="200"/>
                                          </p:stCondLst>
                                        </p:cTn>
                                        <p:tgtEl>
                                          <p:spTgt spid="26"/>
                                        </p:tgtEl>
                                        <p:attrNameLst>
                                          <p:attrName>r</p:attrName>
                                        </p:attrNameLst>
                                      </p:cBhvr>
                                    </p:animRot>
                                    <p:animRot by="240000">
                                      <p:cBhvr>
                                        <p:cTn id="124" dur="200" fill="hold">
                                          <p:stCondLst>
                                            <p:cond delay="400"/>
                                          </p:stCondLst>
                                        </p:cTn>
                                        <p:tgtEl>
                                          <p:spTgt spid="26"/>
                                        </p:tgtEl>
                                        <p:attrNameLst>
                                          <p:attrName>r</p:attrName>
                                        </p:attrNameLst>
                                      </p:cBhvr>
                                    </p:animRot>
                                    <p:animRot by="-240000">
                                      <p:cBhvr>
                                        <p:cTn id="125" dur="200" fill="hold">
                                          <p:stCondLst>
                                            <p:cond delay="600"/>
                                          </p:stCondLst>
                                        </p:cTn>
                                        <p:tgtEl>
                                          <p:spTgt spid="26"/>
                                        </p:tgtEl>
                                        <p:attrNameLst>
                                          <p:attrName>r</p:attrName>
                                        </p:attrNameLst>
                                      </p:cBhvr>
                                    </p:animRot>
                                    <p:animRot by="120000">
                                      <p:cBhvr>
                                        <p:cTn id="126" dur="200" fill="hold">
                                          <p:stCondLst>
                                            <p:cond delay="800"/>
                                          </p:stCondLst>
                                        </p:cTn>
                                        <p:tgtEl>
                                          <p:spTgt spid="26"/>
                                        </p:tgtEl>
                                        <p:attrNameLst>
                                          <p:attrName>r</p:attrName>
                                        </p:attrNameLst>
                                      </p:cBhvr>
                                    </p:animRot>
                                  </p:childTnLst>
                                </p:cTn>
                              </p:par>
                              <p:par>
                                <p:cTn id="127" presetID="32" presetClass="emph" presetSubtype="0" repeatCount="indefinite" fill="remove" nodeType="withEffect">
                                  <p:stCondLst>
                                    <p:cond delay="0"/>
                                  </p:stCondLst>
                                  <p:childTnLst>
                                    <p:animRot by="120000">
                                      <p:cBhvr>
                                        <p:cTn id="128" dur="100" fill="hold">
                                          <p:stCondLst>
                                            <p:cond delay="0"/>
                                          </p:stCondLst>
                                        </p:cTn>
                                        <p:tgtEl>
                                          <p:spTgt spid="27"/>
                                        </p:tgtEl>
                                        <p:attrNameLst>
                                          <p:attrName>r</p:attrName>
                                        </p:attrNameLst>
                                      </p:cBhvr>
                                    </p:animRot>
                                    <p:animRot by="-240000">
                                      <p:cBhvr>
                                        <p:cTn id="129" dur="200" fill="hold">
                                          <p:stCondLst>
                                            <p:cond delay="200"/>
                                          </p:stCondLst>
                                        </p:cTn>
                                        <p:tgtEl>
                                          <p:spTgt spid="27"/>
                                        </p:tgtEl>
                                        <p:attrNameLst>
                                          <p:attrName>r</p:attrName>
                                        </p:attrNameLst>
                                      </p:cBhvr>
                                    </p:animRot>
                                    <p:animRot by="240000">
                                      <p:cBhvr>
                                        <p:cTn id="130" dur="200" fill="hold">
                                          <p:stCondLst>
                                            <p:cond delay="400"/>
                                          </p:stCondLst>
                                        </p:cTn>
                                        <p:tgtEl>
                                          <p:spTgt spid="27"/>
                                        </p:tgtEl>
                                        <p:attrNameLst>
                                          <p:attrName>r</p:attrName>
                                        </p:attrNameLst>
                                      </p:cBhvr>
                                    </p:animRot>
                                    <p:animRot by="-240000">
                                      <p:cBhvr>
                                        <p:cTn id="131" dur="200" fill="hold">
                                          <p:stCondLst>
                                            <p:cond delay="600"/>
                                          </p:stCondLst>
                                        </p:cTn>
                                        <p:tgtEl>
                                          <p:spTgt spid="27"/>
                                        </p:tgtEl>
                                        <p:attrNameLst>
                                          <p:attrName>r</p:attrName>
                                        </p:attrNameLst>
                                      </p:cBhvr>
                                    </p:animRot>
                                    <p:animRot by="120000">
                                      <p:cBhvr>
                                        <p:cTn id="132" dur="200" fill="hold">
                                          <p:stCondLst>
                                            <p:cond delay="800"/>
                                          </p:stCondLst>
                                        </p:cTn>
                                        <p:tgtEl>
                                          <p:spTgt spid="27"/>
                                        </p:tgtEl>
                                        <p:attrNameLst>
                                          <p:attrName>r</p:attrName>
                                        </p:attrNameLst>
                                      </p:cBhvr>
                                    </p:animRot>
                                  </p:childTnLst>
                                </p:cTn>
                              </p:par>
                              <p:par>
                                <p:cTn id="133" presetID="32" presetClass="emph" presetSubtype="0" repeatCount="indefinite" fill="remove" nodeType="withEffect">
                                  <p:stCondLst>
                                    <p:cond delay="0"/>
                                  </p:stCondLst>
                                  <p:childTnLst>
                                    <p:animRot by="120000">
                                      <p:cBhvr>
                                        <p:cTn id="134" dur="100" fill="hold">
                                          <p:stCondLst>
                                            <p:cond delay="0"/>
                                          </p:stCondLst>
                                        </p:cTn>
                                        <p:tgtEl>
                                          <p:spTgt spid="28"/>
                                        </p:tgtEl>
                                        <p:attrNameLst>
                                          <p:attrName>r</p:attrName>
                                        </p:attrNameLst>
                                      </p:cBhvr>
                                    </p:animRot>
                                    <p:animRot by="-240000">
                                      <p:cBhvr>
                                        <p:cTn id="135" dur="200" fill="hold">
                                          <p:stCondLst>
                                            <p:cond delay="200"/>
                                          </p:stCondLst>
                                        </p:cTn>
                                        <p:tgtEl>
                                          <p:spTgt spid="28"/>
                                        </p:tgtEl>
                                        <p:attrNameLst>
                                          <p:attrName>r</p:attrName>
                                        </p:attrNameLst>
                                      </p:cBhvr>
                                    </p:animRot>
                                    <p:animRot by="240000">
                                      <p:cBhvr>
                                        <p:cTn id="136" dur="200" fill="hold">
                                          <p:stCondLst>
                                            <p:cond delay="400"/>
                                          </p:stCondLst>
                                        </p:cTn>
                                        <p:tgtEl>
                                          <p:spTgt spid="28"/>
                                        </p:tgtEl>
                                        <p:attrNameLst>
                                          <p:attrName>r</p:attrName>
                                        </p:attrNameLst>
                                      </p:cBhvr>
                                    </p:animRot>
                                    <p:animRot by="-240000">
                                      <p:cBhvr>
                                        <p:cTn id="137" dur="200" fill="hold">
                                          <p:stCondLst>
                                            <p:cond delay="600"/>
                                          </p:stCondLst>
                                        </p:cTn>
                                        <p:tgtEl>
                                          <p:spTgt spid="28"/>
                                        </p:tgtEl>
                                        <p:attrNameLst>
                                          <p:attrName>r</p:attrName>
                                        </p:attrNameLst>
                                      </p:cBhvr>
                                    </p:animRot>
                                    <p:animRot by="120000">
                                      <p:cBhvr>
                                        <p:cTn id="138" dur="200" fill="hold">
                                          <p:stCondLst>
                                            <p:cond delay="800"/>
                                          </p:stCondLst>
                                        </p:cTn>
                                        <p:tgtEl>
                                          <p:spTgt spid="28"/>
                                        </p:tgtEl>
                                        <p:attrNameLst>
                                          <p:attrName>r</p:attrName>
                                        </p:attrNameLst>
                                      </p:cBhvr>
                                    </p:animRot>
                                  </p:childTnLst>
                                </p:cTn>
                              </p:par>
                              <p:par>
                                <p:cTn id="139" presetID="32" presetClass="emph" presetSubtype="0" repeatCount="indefinite" fill="remove" nodeType="withEffect">
                                  <p:stCondLst>
                                    <p:cond delay="0"/>
                                  </p:stCondLst>
                                  <p:childTnLst>
                                    <p:animRot by="120000">
                                      <p:cBhvr>
                                        <p:cTn id="140" dur="100" fill="hold">
                                          <p:stCondLst>
                                            <p:cond delay="0"/>
                                          </p:stCondLst>
                                        </p:cTn>
                                        <p:tgtEl>
                                          <p:spTgt spid="29"/>
                                        </p:tgtEl>
                                        <p:attrNameLst>
                                          <p:attrName>r</p:attrName>
                                        </p:attrNameLst>
                                      </p:cBhvr>
                                    </p:animRot>
                                    <p:animRot by="-240000">
                                      <p:cBhvr>
                                        <p:cTn id="141" dur="200" fill="hold">
                                          <p:stCondLst>
                                            <p:cond delay="200"/>
                                          </p:stCondLst>
                                        </p:cTn>
                                        <p:tgtEl>
                                          <p:spTgt spid="29"/>
                                        </p:tgtEl>
                                        <p:attrNameLst>
                                          <p:attrName>r</p:attrName>
                                        </p:attrNameLst>
                                      </p:cBhvr>
                                    </p:animRot>
                                    <p:animRot by="240000">
                                      <p:cBhvr>
                                        <p:cTn id="142" dur="200" fill="hold">
                                          <p:stCondLst>
                                            <p:cond delay="400"/>
                                          </p:stCondLst>
                                        </p:cTn>
                                        <p:tgtEl>
                                          <p:spTgt spid="29"/>
                                        </p:tgtEl>
                                        <p:attrNameLst>
                                          <p:attrName>r</p:attrName>
                                        </p:attrNameLst>
                                      </p:cBhvr>
                                    </p:animRot>
                                    <p:animRot by="-240000">
                                      <p:cBhvr>
                                        <p:cTn id="143" dur="200" fill="hold">
                                          <p:stCondLst>
                                            <p:cond delay="600"/>
                                          </p:stCondLst>
                                        </p:cTn>
                                        <p:tgtEl>
                                          <p:spTgt spid="29"/>
                                        </p:tgtEl>
                                        <p:attrNameLst>
                                          <p:attrName>r</p:attrName>
                                        </p:attrNameLst>
                                      </p:cBhvr>
                                    </p:animRot>
                                    <p:animRot by="120000">
                                      <p:cBhvr>
                                        <p:cTn id="144" dur="200" fill="hold">
                                          <p:stCondLst>
                                            <p:cond delay="800"/>
                                          </p:stCondLst>
                                        </p:cTn>
                                        <p:tgtEl>
                                          <p:spTgt spid="29"/>
                                        </p:tgtEl>
                                        <p:attrNameLst>
                                          <p:attrName>r</p:attrName>
                                        </p:attrNameLst>
                                      </p:cBhvr>
                                    </p:animRot>
                                  </p:childTnLst>
                                </p:cTn>
                              </p:par>
                              <p:par>
                                <p:cTn id="145" presetID="32" presetClass="emph" presetSubtype="0" repeatCount="indefinite" fill="remove" nodeType="withEffect">
                                  <p:stCondLst>
                                    <p:cond delay="0"/>
                                  </p:stCondLst>
                                  <p:childTnLst>
                                    <p:animRot by="120000">
                                      <p:cBhvr>
                                        <p:cTn id="146" dur="100" fill="hold">
                                          <p:stCondLst>
                                            <p:cond delay="0"/>
                                          </p:stCondLst>
                                        </p:cTn>
                                        <p:tgtEl>
                                          <p:spTgt spid="30"/>
                                        </p:tgtEl>
                                        <p:attrNameLst>
                                          <p:attrName>r</p:attrName>
                                        </p:attrNameLst>
                                      </p:cBhvr>
                                    </p:animRot>
                                    <p:animRot by="-240000">
                                      <p:cBhvr>
                                        <p:cTn id="147" dur="200" fill="hold">
                                          <p:stCondLst>
                                            <p:cond delay="200"/>
                                          </p:stCondLst>
                                        </p:cTn>
                                        <p:tgtEl>
                                          <p:spTgt spid="30"/>
                                        </p:tgtEl>
                                        <p:attrNameLst>
                                          <p:attrName>r</p:attrName>
                                        </p:attrNameLst>
                                      </p:cBhvr>
                                    </p:animRot>
                                    <p:animRot by="240000">
                                      <p:cBhvr>
                                        <p:cTn id="148" dur="200" fill="hold">
                                          <p:stCondLst>
                                            <p:cond delay="400"/>
                                          </p:stCondLst>
                                        </p:cTn>
                                        <p:tgtEl>
                                          <p:spTgt spid="30"/>
                                        </p:tgtEl>
                                        <p:attrNameLst>
                                          <p:attrName>r</p:attrName>
                                        </p:attrNameLst>
                                      </p:cBhvr>
                                    </p:animRot>
                                    <p:animRot by="-240000">
                                      <p:cBhvr>
                                        <p:cTn id="149" dur="200" fill="hold">
                                          <p:stCondLst>
                                            <p:cond delay="600"/>
                                          </p:stCondLst>
                                        </p:cTn>
                                        <p:tgtEl>
                                          <p:spTgt spid="30"/>
                                        </p:tgtEl>
                                        <p:attrNameLst>
                                          <p:attrName>r</p:attrName>
                                        </p:attrNameLst>
                                      </p:cBhvr>
                                    </p:animRot>
                                    <p:animRot by="120000">
                                      <p:cBhvr>
                                        <p:cTn id="150" dur="200" fill="hold">
                                          <p:stCondLst>
                                            <p:cond delay="800"/>
                                          </p:stCondLst>
                                        </p:cTn>
                                        <p:tgtEl>
                                          <p:spTgt spid="30"/>
                                        </p:tgtEl>
                                        <p:attrNameLst>
                                          <p:attrName>r</p:attrName>
                                        </p:attrNameLst>
                                      </p:cBhvr>
                                    </p:animRot>
                                  </p:childTnLst>
                                </p:cTn>
                              </p:par>
                              <p:par>
                                <p:cTn id="151" presetID="32" presetClass="emph" presetSubtype="0" repeatCount="indefinite" fill="remove" nodeType="withEffect">
                                  <p:stCondLst>
                                    <p:cond delay="0"/>
                                  </p:stCondLst>
                                  <p:childTnLst>
                                    <p:animRot by="120000">
                                      <p:cBhvr>
                                        <p:cTn id="152" dur="100" fill="hold">
                                          <p:stCondLst>
                                            <p:cond delay="0"/>
                                          </p:stCondLst>
                                        </p:cTn>
                                        <p:tgtEl>
                                          <p:spTgt spid="31"/>
                                        </p:tgtEl>
                                        <p:attrNameLst>
                                          <p:attrName>r</p:attrName>
                                        </p:attrNameLst>
                                      </p:cBhvr>
                                    </p:animRot>
                                    <p:animRot by="-240000">
                                      <p:cBhvr>
                                        <p:cTn id="153" dur="200" fill="hold">
                                          <p:stCondLst>
                                            <p:cond delay="200"/>
                                          </p:stCondLst>
                                        </p:cTn>
                                        <p:tgtEl>
                                          <p:spTgt spid="31"/>
                                        </p:tgtEl>
                                        <p:attrNameLst>
                                          <p:attrName>r</p:attrName>
                                        </p:attrNameLst>
                                      </p:cBhvr>
                                    </p:animRot>
                                    <p:animRot by="240000">
                                      <p:cBhvr>
                                        <p:cTn id="154" dur="200" fill="hold">
                                          <p:stCondLst>
                                            <p:cond delay="400"/>
                                          </p:stCondLst>
                                        </p:cTn>
                                        <p:tgtEl>
                                          <p:spTgt spid="31"/>
                                        </p:tgtEl>
                                        <p:attrNameLst>
                                          <p:attrName>r</p:attrName>
                                        </p:attrNameLst>
                                      </p:cBhvr>
                                    </p:animRot>
                                    <p:animRot by="-240000">
                                      <p:cBhvr>
                                        <p:cTn id="155" dur="200" fill="hold">
                                          <p:stCondLst>
                                            <p:cond delay="600"/>
                                          </p:stCondLst>
                                        </p:cTn>
                                        <p:tgtEl>
                                          <p:spTgt spid="31"/>
                                        </p:tgtEl>
                                        <p:attrNameLst>
                                          <p:attrName>r</p:attrName>
                                        </p:attrNameLst>
                                      </p:cBhvr>
                                    </p:animRot>
                                    <p:animRot by="120000">
                                      <p:cBhvr>
                                        <p:cTn id="156" dur="200" fill="hold">
                                          <p:stCondLst>
                                            <p:cond delay="800"/>
                                          </p:stCondLst>
                                        </p:cTn>
                                        <p:tgtEl>
                                          <p:spTgt spid="31"/>
                                        </p:tgtEl>
                                        <p:attrNameLst>
                                          <p:attrName>r</p:attrName>
                                        </p:attrNameLst>
                                      </p:cBhvr>
                                    </p:animRot>
                                  </p:childTnLst>
                                </p:cTn>
                              </p:par>
                              <p:par>
                                <p:cTn id="157" presetID="3" presetClass="entr" presetSubtype="10" fill="hold" nodeType="withEffect">
                                  <p:stCondLst>
                                    <p:cond delay="0"/>
                                  </p:stCondLst>
                                  <p:childTnLst>
                                    <p:set>
                                      <p:cBhvr>
                                        <p:cTn id="158" dur="1" fill="hold">
                                          <p:stCondLst>
                                            <p:cond delay="0"/>
                                          </p:stCondLst>
                                        </p:cTn>
                                        <p:tgtEl>
                                          <p:spTgt spid="23"/>
                                        </p:tgtEl>
                                        <p:attrNameLst>
                                          <p:attrName>style.visibility</p:attrName>
                                        </p:attrNameLst>
                                      </p:cBhvr>
                                      <p:to>
                                        <p:strVal val="visible"/>
                                      </p:to>
                                    </p:set>
                                    <p:animEffect transition="in" filter="blinds(horizontal)">
                                      <p:cBhvr>
                                        <p:cTn id="159" dur="500"/>
                                        <p:tgtEl>
                                          <p:spTgt spid="23"/>
                                        </p:tgtEl>
                                      </p:cBhvr>
                                    </p:animEffect>
                                  </p:childTnLst>
                                </p:cTn>
                              </p:par>
                              <p:par>
                                <p:cTn id="160" presetID="1" presetClass="entr" presetSubtype="0" fill="hold" nodeType="withEffect">
                                  <p:stCondLst>
                                    <p:cond delay="0"/>
                                  </p:stCondLst>
                                  <p:childTnLst>
                                    <p:set>
                                      <p:cBhvr>
                                        <p:cTn id="161" dur="1" fill="hold">
                                          <p:stCondLst>
                                            <p:cond delay="0"/>
                                          </p:stCondLst>
                                        </p:cTn>
                                        <p:tgtEl>
                                          <p:spTgt spid="32"/>
                                        </p:tgtEl>
                                        <p:attrNameLst>
                                          <p:attrName>style.visibility</p:attrName>
                                        </p:attrNameLst>
                                      </p:cBhvr>
                                      <p:to>
                                        <p:strVal val="visible"/>
                                      </p:to>
                                    </p:set>
                                  </p:childTnLst>
                                </p:cTn>
                              </p:par>
                              <p:par>
                                <p:cTn id="162" presetID="32" presetClass="emph" presetSubtype="0" repeatCount="indefinite" fill="remove" nodeType="withEffect">
                                  <p:stCondLst>
                                    <p:cond delay="0"/>
                                  </p:stCondLst>
                                  <p:childTnLst>
                                    <p:animRot by="120000">
                                      <p:cBhvr>
                                        <p:cTn id="163" dur="100" fill="hold">
                                          <p:stCondLst>
                                            <p:cond delay="0"/>
                                          </p:stCondLst>
                                        </p:cTn>
                                        <p:tgtEl>
                                          <p:spTgt spid="32"/>
                                        </p:tgtEl>
                                        <p:attrNameLst>
                                          <p:attrName>r</p:attrName>
                                        </p:attrNameLst>
                                      </p:cBhvr>
                                    </p:animRot>
                                    <p:animRot by="-240000">
                                      <p:cBhvr>
                                        <p:cTn id="164" dur="200" fill="hold">
                                          <p:stCondLst>
                                            <p:cond delay="200"/>
                                          </p:stCondLst>
                                        </p:cTn>
                                        <p:tgtEl>
                                          <p:spTgt spid="32"/>
                                        </p:tgtEl>
                                        <p:attrNameLst>
                                          <p:attrName>r</p:attrName>
                                        </p:attrNameLst>
                                      </p:cBhvr>
                                    </p:animRot>
                                    <p:animRot by="240000">
                                      <p:cBhvr>
                                        <p:cTn id="165" dur="200" fill="hold">
                                          <p:stCondLst>
                                            <p:cond delay="400"/>
                                          </p:stCondLst>
                                        </p:cTn>
                                        <p:tgtEl>
                                          <p:spTgt spid="32"/>
                                        </p:tgtEl>
                                        <p:attrNameLst>
                                          <p:attrName>r</p:attrName>
                                        </p:attrNameLst>
                                      </p:cBhvr>
                                    </p:animRot>
                                    <p:animRot by="-240000">
                                      <p:cBhvr>
                                        <p:cTn id="166" dur="200" fill="hold">
                                          <p:stCondLst>
                                            <p:cond delay="600"/>
                                          </p:stCondLst>
                                        </p:cTn>
                                        <p:tgtEl>
                                          <p:spTgt spid="32"/>
                                        </p:tgtEl>
                                        <p:attrNameLst>
                                          <p:attrName>r</p:attrName>
                                        </p:attrNameLst>
                                      </p:cBhvr>
                                    </p:animRot>
                                    <p:animRot by="120000">
                                      <p:cBhvr>
                                        <p:cTn id="167" dur="200" fill="hold">
                                          <p:stCondLst>
                                            <p:cond delay="800"/>
                                          </p:stCondLst>
                                        </p:cTn>
                                        <p:tgtEl>
                                          <p:spTgt spid="32"/>
                                        </p:tgtEl>
                                        <p:attrNameLst>
                                          <p:attrName>r</p:attrName>
                                        </p:attrNameLst>
                                      </p:cBhvr>
                                    </p:animRot>
                                  </p:childTnLst>
                                </p:cTn>
                              </p:par>
                              <p:par>
                                <p:cTn id="168" presetID="26" presetClass="entr" presetSubtype="0" fill="hold" grpId="0" nodeType="withEffect">
                                  <p:stCondLst>
                                    <p:cond delay="0"/>
                                  </p:stCondLst>
                                  <p:childTnLst>
                                    <p:set>
                                      <p:cBhvr>
                                        <p:cTn id="169" dur="1" fill="hold">
                                          <p:stCondLst>
                                            <p:cond delay="0"/>
                                          </p:stCondLst>
                                        </p:cTn>
                                        <p:tgtEl>
                                          <p:spTgt spid="13"/>
                                        </p:tgtEl>
                                        <p:attrNameLst>
                                          <p:attrName>style.visibility</p:attrName>
                                        </p:attrNameLst>
                                      </p:cBhvr>
                                      <p:to>
                                        <p:strVal val="visible"/>
                                      </p:to>
                                    </p:set>
                                    <p:animEffect transition="in" filter="wipe(down)">
                                      <p:cBhvr>
                                        <p:cTn id="170" dur="580">
                                          <p:stCondLst>
                                            <p:cond delay="0"/>
                                          </p:stCondLst>
                                        </p:cTn>
                                        <p:tgtEl>
                                          <p:spTgt spid="13"/>
                                        </p:tgtEl>
                                      </p:cBhvr>
                                    </p:animEffect>
                                    <p:anim calcmode="lin" valueType="num">
                                      <p:cBhvr>
                                        <p:cTn id="17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7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7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7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7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76" dur="26">
                                          <p:stCondLst>
                                            <p:cond delay="650"/>
                                          </p:stCondLst>
                                        </p:cTn>
                                        <p:tgtEl>
                                          <p:spTgt spid="13"/>
                                        </p:tgtEl>
                                      </p:cBhvr>
                                      <p:to x="100000" y="60000"/>
                                    </p:animScale>
                                    <p:animScale>
                                      <p:cBhvr>
                                        <p:cTn id="177" dur="166" decel="50000">
                                          <p:stCondLst>
                                            <p:cond delay="676"/>
                                          </p:stCondLst>
                                        </p:cTn>
                                        <p:tgtEl>
                                          <p:spTgt spid="13"/>
                                        </p:tgtEl>
                                      </p:cBhvr>
                                      <p:to x="100000" y="100000"/>
                                    </p:animScale>
                                    <p:animScale>
                                      <p:cBhvr>
                                        <p:cTn id="178" dur="26">
                                          <p:stCondLst>
                                            <p:cond delay="1312"/>
                                          </p:stCondLst>
                                        </p:cTn>
                                        <p:tgtEl>
                                          <p:spTgt spid="13"/>
                                        </p:tgtEl>
                                      </p:cBhvr>
                                      <p:to x="100000" y="80000"/>
                                    </p:animScale>
                                    <p:animScale>
                                      <p:cBhvr>
                                        <p:cTn id="179" dur="166" decel="50000">
                                          <p:stCondLst>
                                            <p:cond delay="1338"/>
                                          </p:stCondLst>
                                        </p:cTn>
                                        <p:tgtEl>
                                          <p:spTgt spid="13"/>
                                        </p:tgtEl>
                                      </p:cBhvr>
                                      <p:to x="100000" y="100000"/>
                                    </p:animScale>
                                    <p:animScale>
                                      <p:cBhvr>
                                        <p:cTn id="180" dur="26">
                                          <p:stCondLst>
                                            <p:cond delay="1642"/>
                                          </p:stCondLst>
                                        </p:cTn>
                                        <p:tgtEl>
                                          <p:spTgt spid="13"/>
                                        </p:tgtEl>
                                      </p:cBhvr>
                                      <p:to x="100000" y="90000"/>
                                    </p:animScale>
                                    <p:animScale>
                                      <p:cBhvr>
                                        <p:cTn id="181" dur="166" decel="50000">
                                          <p:stCondLst>
                                            <p:cond delay="1668"/>
                                          </p:stCondLst>
                                        </p:cTn>
                                        <p:tgtEl>
                                          <p:spTgt spid="13"/>
                                        </p:tgtEl>
                                      </p:cBhvr>
                                      <p:to x="100000" y="100000"/>
                                    </p:animScale>
                                    <p:animScale>
                                      <p:cBhvr>
                                        <p:cTn id="182" dur="26">
                                          <p:stCondLst>
                                            <p:cond delay="1808"/>
                                          </p:stCondLst>
                                        </p:cTn>
                                        <p:tgtEl>
                                          <p:spTgt spid="13"/>
                                        </p:tgtEl>
                                      </p:cBhvr>
                                      <p:to x="100000" y="95000"/>
                                    </p:animScale>
                                    <p:animScale>
                                      <p:cBhvr>
                                        <p:cTn id="183"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Problems with ECN-capable variant of MPTCP</a:t>
            </a:r>
          </a:p>
        </p:txBody>
      </p:sp>
      <p:sp>
        <p:nvSpPr>
          <p:cNvPr id="3" name="Content Placeholder 2"/>
          <p:cNvSpPr>
            <a:spLocks noGrp="1"/>
          </p:cNvSpPr>
          <p:nvPr>
            <p:ph idx="1"/>
          </p:nvPr>
        </p:nvSpPr>
        <p:spPr>
          <a:xfrm>
            <a:off x="457200" y="1752600"/>
            <a:ext cx="8382000" cy="4373563"/>
          </a:xfrm>
        </p:spPr>
        <p:txBody>
          <a:bodyPr>
            <a:normAutofit/>
          </a:bodyPr>
          <a:lstStyle/>
          <a:p>
            <a:endParaRPr lang="en-US" b="1" dirty="0"/>
          </a:p>
          <a:p>
            <a:r>
              <a:rPr lang="en-US" b="1" dirty="0"/>
              <a:t>TCP </a:t>
            </a:r>
            <a:r>
              <a:rPr lang="en-US" b="1" dirty="0" err="1"/>
              <a:t>Incast</a:t>
            </a:r>
            <a:endParaRPr lang="en-US" b="1" dirty="0"/>
          </a:p>
          <a:p>
            <a:pPr lvl="1"/>
            <a:r>
              <a:rPr lang="en-US" dirty="0"/>
              <a:t>Well-studied topic for TCP (not really for MPTCP)</a:t>
            </a:r>
          </a:p>
          <a:p>
            <a:endParaRPr lang="en-US" sz="2000" b="1" dirty="0"/>
          </a:p>
          <a:p>
            <a:endParaRPr lang="en-US" sz="2000" b="1" dirty="0"/>
          </a:p>
          <a:p>
            <a:r>
              <a:rPr lang="en-US" b="1" dirty="0"/>
              <a:t>Last Hop Unfairness (LHU)</a:t>
            </a:r>
          </a:p>
          <a:p>
            <a:pPr lvl="1"/>
            <a:r>
              <a:rPr lang="en-US" dirty="0"/>
              <a:t>We are reporting it for the first time</a:t>
            </a:r>
          </a:p>
        </p:txBody>
      </p:sp>
      <p:sp>
        <p:nvSpPr>
          <p:cNvPr id="4" name="Slide Number Placeholder 3"/>
          <p:cNvSpPr>
            <a:spLocks noGrp="1"/>
          </p:cNvSpPr>
          <p:nvPr>
            <p:ph type="sldNum" sz="quarter" idx="12"/>
          </p:nvPr>
        </p:nvSpPr>
        <p:spPr/>
        <p:txBody>
          <a:bodyPr/>
          <a:lstStyle/>
          <a:p>
            <a:fld id="{3AC99A5B-5B03-425B-9284-2F10A88898BE}" type="slidenum">
              <a:rPr lang="en-US" smtClean="0"/>
              <a:t>5</a:t>
            </a:fld>
            <a:endParaRPr lang="en-US"/>
          </a:p>
        </p:txBody>
      </p:sp>
      <p:sp>
        <p:nvSpPr>
          <p:cNvPr id="5" name="TextBox 4">
            <a:extLst>
              <a:ext uri="{FF2B5EF4-FFF2-40B4-BE49-F238E27FC236}">
                <a16:creationId xmlns:a16="http://schemas.microsoft.com/office/drawing/2014/main" id="{FF001AB6-EAFB-0048-AF3D-3EAA1FDE4B30}"/>
              </a:ext>
            </a:extLst>
          </p:cNvPr>
          <p:cNvSpPr txBox="1"/>
          <p:nvPr/>
        </p:nvSpPr>
        <p:spPr>
          <a:xfrm>
            <a:off x="5705856" y="65836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97010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880081A1-5946-9F42-9963-7A97023C8595}"/>
              </a:ext>
            </a:extLst>
          </p:cNvPr>
          <p:cNvSpPr/>
          <p:nvPr/>
        </p:nvSpPr>
        <p:spPr>
          <a:xfrm rot="16200000">
            <a:off x="7555086" y="5211137"/>
            <a:ext cx="452650" cy="221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BB6B617-0F3F-F34E-88CB-17C217849D69}"/>
              </a:ext>
            </a:extLst>
          </p:cNvPr>
          <p:cNvSpPr/>
          <p:nvPr/>
        </p:nvSpPr>
        <p:spPr>
          <a:xfrm rot="16200000">
            <a:off x="7284504" y="5211137"/>
            <a:ext cx="452650" cy="221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436DBE4-600A-DC4A-8209-F62ED3AA6D2E}"/>
              </a:ext>
            </a:extLst>
          </p:cNvPr>
          <p:cNvSpPr/>
          <p:nvPr/>
        </p:nvSpPr>
        <p:spPr>
          <a:xfrm rot="16200000">
            <a:off x="7013921" y="5211137"/>
            <a:ext cx="452650" cy="221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F3843F9C-DE80-C64E-8C50-6610A8063F3E}"/>
              </a:ext>
            </a:extLst>
          </p:cNvPr>
          <p:cNvSpPr/>
          <p:nvPr/>
        </p:nvSpPr>
        <p:spPr>
          <a:xfrm rot="16200000">
            <a:off x="6743338" y="5211137"/>
            <a:ext cx="452650" cy="221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87B84C23-B3D7-BF40-9333-B2866024E131}"/>
              </a:ext>
            </a:extLst>
          </p:cNvPr>
          <p:cNvSpPr/>
          <p:nvPr/>
        </p:nvSpPr>
        <p:spPr>
          <a:xfrm rot="16200000">
            <a:off x="6472755" y="5211137"/>
            <a:ext cx="452650" cy="221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9" name="Rectangle 58">
            <a:extLst>
              <a:ext uri="{FF2B5EF4-FFF2-40B4-BE49-F238E27FC236}">
                <a16:creationId xmlns:a16="http://schemas.microsoft.com/office/drawing/2014/main" id="{B1EC92A9-C325-5642-B3A3-6C2AEF68881F}"/>
              </a:ext>
            </a:extLst>
          </p:cNvPr>
          <p:cNvSpPr/>
          <p:nvPr/>
        </p:nvSpPr>
        <p:spPr>
          <a:xfrm rot="16200000">
            <a:off x="6202172" y="5211137"/>
            <a:ext cx="452650" cy="221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1" name="Rectangle 60">
            <a:extLst>
              <a:ext uri="{FF2B5EF4-FFF2-40B4-BE49-F238E27FC236}">
                <a16:creationId xmlns:a16="http://schemas.microsoft.com/office/drawing/2014/main" id="{FA77B011-035B-6B4E-A124-52AEADA42C24}"/>
              </a:ext>
            </a:extLst>
          </p:cNvPr>
          <p:cNvSpPr/>
          <p:nvPr/>
        </p:nvSpPr>
        <p:spPr>
          <a:xfrm rot="16200000">
            <a:off x="5661006" y="5211137"/>
            <a:ext cx="452650" cy="221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0" name="Rectangle 59">
            <a:extLst>
              <a:ext uri="{FF2B5EF4-FFF2-40B4-BE49-F238E27FC236}">
                <a16:creationId xmlns:a16="http://schemas.microsoft.com/office/drawing/2014/main" id="{1C5EDB74-70C2-384C-ACD4-02732EADC13D}"/>
              </a:ext>
            </a:extLst>
          </p:cNvPr>
          <p:cNvSpPr/>
          <p:nvPr/>
        </p:nvSpPr>
        <p:spPr>
          <a:xfrm rot="16200000">
            <a:off x="5931589" y="5211137"/>
            <a:ext cx="452650" cy="221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2" name="Rectangle 71">
            <a:extLst>
              <a:ext uri="{FF2B5EF4-FFF2-40B4-BE49-F238E27FC236}">
                <a16:creationId xmlns:a16="http://schemas.microsoft.com/office/drawing/2014/main" id="{97F3883D-84CF-0C41-B24F-10EF9C855051}"/>
              </a:ext>
            </a:extLst>
          </p:cNvPr>
          <p:cNvSpPr/>
          <p:nvPr/>
        </p:nvSpPr>
        <p:spPr>
          <a:xfrm rot="16200000">
            <a:off x="5390424" y="5211137"/>
            <a:ext cx="452650" cy="221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4" name="Rectangle 43">
            <a:extLst>
              <a:ext uri="{FF2B5EF4-FFF2-40B4-BE49-F238E27FC236}">
                <a16:creationId xmlns:a16="http://schemas.microsoft.com/office/drawing/2014/main" id="{63734EB1-A5DA-8547-8907-EFEEDEDF7191}"/>
              </a:ext>
            </a:extLst>
          </p:cNvPr>
          <p:cNvSpPr/>
          <p:nvPr/>
        </p:nvSpPr>
        <p:spPr>
          <a:xfrm rot="16200000">
            <a:off x="5119842" y="5211137"/>
            <a:ext cx="452650" cy="221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7" name="Rectangle 46">
            <a:extLst>
              <a:ext uri="{FF2B5EF4-FFF2-40B4-BE49-F238E27FC236}">
                <a16:creationId xmlns:a16="http://schemas.microsoft.com/office/drawing/2014/main" id="{3517DCA3-0960-694A-8DAB-7A3B46E350FE}"/>
              </a:ext>
            </a:extLst>
          </p:cNvPr>
          <p:cNvSpPr/>
          <p:nvPr/>
        </p:nvSpPr>
        <p:spPr>
          <a:xfrm rot="16200000">
            <a:off x="4848608" y="5211137"/>
            <a:ext cx="452650" cy="221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8" name="Rectangle 47">
            <a:extLst>
              <a:ext uri="{FF2B5EF4-FFF2-40B4-BE49-F238E27FC236}">
                <a16:creationId xmlns:a16="http://schemas.microsoft.com/office/drawing/2014/main" id="{457BDD16-08CA-A245-B578-14807F04BFB8}"/>
              </a:ext>
            </a:extLst>
          </p:cNvPr>
          <p:cNvSpPr/>
          <p:nvPr/>
        </p:nvSpPr>
        <p:spPr>
          <a:xfrm rot="16200000">
            <a:off x="4578026" y="5211137"/>
            <a:ext cx="452650" cy="221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 name="Freeform 152">
            <a:extLst>
              <a:ext uri="{FF2B5EF4-FFF2-40B4-BE49-F238E27FC236}">
                <a16:creationId xmlns:a16="http://schemas.microsoft.com/office/drawing/2014/main" id="{30CF8945-1182-F947-BB4C-D1A257EDD468}"/>
              </a:ext>
            </a:extLst>
          </p:cNvPr>
          <p:cNvSpPr>
            <a:spLocks/>
          </p:cNvSpPr>
          <p:nvPr/>
        </p:nvSpPr>
        <p:spPr bwMode="auto">
          <a:xfrm>
            <a:off x="5505826" y="5007591"/>
            <a:ext cx="2495174" cy="609600"/>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adFill>
            <a:gsLst>
              <a:gs pos="0">
                <a:schemeClr val="bg1"/>
              </a:gs>
              <a:gs pos="100000">
                <a:srgbClr val="70BFD3"/>
              </a:gs>
            </a:gsLst>
            <a:lin ang="0" scaled="1"/>
          </a:gradFill>
          <a:ln w="28575">
            <a:solidFill>
              <a:schemeClr val="tx1"/>
            </a:solidFill>
            <a:round/>
            <a:headEnd/>
            <a:tailEnd/>
          </a:ln>
        </p:spPr>
        <p:txBody>
          <a:bodyPr/>
          <a:lstStyle/>
          <a:p>
            <a:endParaRPr lang="en-US" dirty="0">
              <a:solidFill>
                <a:srgbClr val="333399"/>
              </a:solidFill>
            </a:endParaRPr>
          </a:p>
        </p:txBody>
      </p:sp>
      <p:sp>
        <p:nvSpPr>
          <p:cNvPr id="16" name="Rectangle 15">
            <a:extLst>
              <a:ext uri="{FF2B5EF4-FFF2-40B4-BE49-F238E27FC236}">
                <a16:creationId xmlns:a16="http://schemas.microsoft.com/office/drawing/2014/main" id="{DBB88958-D15D-6243-8C99-7DE86DEECCBD}"/>
              </a:ext>
            </a:extLst>
          </p:cNvPr>
          <p:cNvSpPr/>
          <p:nvPr/>
        </p:nvSpPr>
        <p:spPr>
          <a:xfrm rot="16200000">
            <a:off x="3281129" y="5314062"/>
            <a:ext cx="452650" cy="22184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SF3</a:t>
            </a:r>
          </a:p>
        </p:txBody>
      </p:sp>
      <p:sp>
        <p:nvSpPr>
          <p:cNvPr id="17" name="Rectangle 16">
            <a:extLst>
              <a:ext uri="{FF2B5EF4-FFF2-40B4-BE49-F238E27FC236}">
                <a16:creationId xmlns:a16="http://schemas.microsoft.com/office/drawing/2014/main" id="{77B69A6B-1149-7748-A339-ED15F51F9209}"/>
              </a:ext>
            </a:extLst>
          </p:cNvPr>
          <p:cNvSpPr/>
          <p:nvPr/>
        </p:nvSpPr>
        <p:spPr>
          <a:xfrm rot="16200000">
            <a:off x="3281130" y="4566846"/>
            <a:ext cx="452650" cy="22184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SF1</a:t>
            </a:r>
          </a:p>
        </p:txBody>
      </p:sp>
      <p:sp>
        <p:nvSpPr>
          <p:cNvPr id="2" name="Title 1">
            <a:extLst>
              <a:ext uri="{FF2B5EF4-FFF2-40B4-BE49-F238E27FC236}">
                <a16:creationId xmlns:a16="http://schemas.microsoft.com/office/drawing/2014/main" id="{1823928B-C495-2245-AFBE-40FA9B4F3A7A}"/>
              </a:ext>
            </a:extLst>
          </p:cNvPr>
          <p:cNvSpPr>
            <a:spLocks noGrp="1"/>
          </p:cNvSpPr>
          <p:nvPr>
            <p:ph type="title"/>
          </p:nvPr>
        </p:nvSpPr>
        <p:spPr/>
        <p:txBody>
          <a:bodyPr/>
          <a:lstStyle/>
          <a:p>
            <a:r>
              <a:rPr lang="en-US" dirty="0"/>
              <a:t>Problem 1: </a:t>
            </a:r>
            <a:r>
              <a:rPr lang="en-US" dirty="0" err="1"/>
              <a:t>Incast</a:t>
            </a:r>
            <a:endParaRPr lang="en-US" dirty="0"/>
          </a:p>
        </p:txBody>
      </p:sp>
      <p:sp>
        <p:nvSpPr>
          <p:cNvPr id="18" name="Rectangle 17">
            <a:extLst>
              <a:ext uri="{FF2B5EF4-FFF2-40B4-BE49-F238E27FC236}">
                <a16:creationId xmlns:a16="http://schemas.microsoft.com/office/drawing/2014/main" id="{05D7FEEE-9E91-9C4E-A9C4-198A888C935B}"/>
              </a:ext>
            </a:extLst>
          </p:cNvPr>
          <p:cNvSpPr/>
          <p:nvPr/>
        </p:nvSpPr>
        <p:spPr>
          <a:xfrm rot="16200000">
            <a:off x="3281131" y="3804847"/>
            <a:ext cx="452650" cy="22184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SF1</a:t>
            </a:r>
          </a:p>
        </p:txBody>
      </p:sp>
      <p:sp>
        <p:nvSpPr>
          <p:cNvPr id="4" name="Slide Number Placeholder 3">
            <a:extLst>
              <a:ext uri="{FF2B5EF4-FFF2-40B4-BE49-F238E27FC236}">
                <a16:creationId xmlns:a16="http://schemas.microsoft.com/office/drawing/2014/main" id="{2010AD7D-5695-3B4E-9C9C-E2034D04E7E4}"/>
              </a:ext>
            </a:extLst>
          </p:cNvPr>
          <p:cNvSpPr>
            <a:spLocks noGrp="1"/>
          </p:cNvSpPr>
          <p:nvPr>
            <p:ph type="sldNum" sz="quarter" idx="12"/>
          </p:nvPr>
        </p:nvSpPr>
        <p:spPr>
          <a:xfrm>
            <a:off x="6553200" y="6356350"/>
            <a:ext cx="2133600" cy="365125"/>
          </a:xfrm>
        </p:spPr>
        <p:txBody>
          <a:bodyPr/>
          <a:lstStyle/>
          <a:p>
            <a:fld id="{3AC99A5B-5B03-425B-9284-2F10A88898BE}" type="slidenum">
              <a:rPr lang="en-US" smtClean="0"/>
              <a:t>6</a:t>
            </a:fld>
            <a:endParaRPr lang="en-US" dirty="0"/>
          </a:p>
        </p:txBody>
      </p:sp>
      <p:sp>
        <p:nvSpPr>
          <p:cNvPr id="30" name="Oval 29">
            <a:extLst>
              <a:ext uri="{FF2B5EF4-FFF2-40B4-BE49-F238E27FC236}">
                <a16:creationId xmlns:a16="http://schemas.microsoft.com/office/drawing/2014/main" id="{91E34FB9-25CD-A542-A4BF-C9894B47568E}"/>
              </a:ext>
            </a:extLst>
          </p:cNvPr>
          <p:cNvSpPr/>
          <p:nvPr/>
        </p:nvSpPr>
        <p:spPr>
          <a:xfrm>
            <a:off x="2558334" y="3610970"/>
            <a:ext cx="685800" cy="6096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S1</a:t>
            </a:r>
          </a:p>
        </p:txBody>
      </p:sp>
      <p:sp>
        <p:nvSpPr>
          <p:cNvPr id="21" name="Rectangle 20">
            <a:extLst>
              <a:ext uri="{FF2B5EF4-FFF2-40B4-BE49-F238E27FC236}">
                <a16:creationId xmlns:a16="http://schemas.microsoft.com/office/drawing/2014/main" id="{D1926E16-21CB-C94D-8BAC-AD44389F695E}"/>
              </a:ext>
            </a:extLst>
          </p:cNvPr>
          <p:cNvSpPr/>
          <p:nvPr/>
        </p:nvSpPr>
        <p:spPr>
          <a:xfrm rot="16200000">
            <a:off x="3268119" y="6084591"/>
            <a:ext cx="452650" cy="22184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SF3</a:t>
            </a:r>
          </a:p>
        </p:txBody>
      </p:sp>
      <p:sp>
        <p:nvSpPr>
          <p:cNvPr id="31" name="Oval 30">
            <a:extLst>
              <a:ext uri="{FF2B5EF4-FFF2-40B4-BE49-F238E27FC236}">
                <a16:creationId xmlns:a16="http://schemas.microsoft.com/office/drawing/2014/main" id="{436FB245-BE11-5C4B-B9EB-42B9ABC806B4}"/>
              </a:ext>
            </a:extLst>
          </p:cNvPr>
          <p:cNvSpPr/>
          <p:nvPr/>
        </p:nvSpPr>
        <p:spPr>
          <a:xfrm>
            <a:off x="2558334" y="4372970"/>
            <a:ext cx="685800" cy="60960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S2</a:t>
            </a:r>
          </a:p>
        </p:txBody>
      </p:sp>
      <p:sp>
        <p:nvSpPr>
          <p:cNvPr id="32" name="Oval 31">
            <a:extLst>
              <a:ext uri="{FF2B5EF4-FFF2-40B4-BE49-F238E27FC236}">
                <a16:creationId xmlns:a16="http://schemas.microsoft.com/office/drawing/2014/main" id="{36C91CED-3789-8E49-BD62-CE0B4A1B2ACD}"/>
              </a:ext>
            </a:extLst>
          </p:cNvPr>
          <p:cNvSpPr/>
          <p:nvPr/>
        </p:nvSpPr>
        <p:spPr>
          <a:xfrm>
            <a:off x="2558334" y="5120185"/>
            <a:ext cx="685800" cy="6096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S3</a:t>
            </a:r>
          </a:p>
        </p:txBody>
      </p:sp>
      <p:sp>
        <p:nvSpPr>
          <p:cNvPr id="33" name="Oval 32">
            <a:extLst>
              <a:ext uri="{FF2B5EF4-FFF2-40B4-BE49-F238E27FC236}">
                <a16:creationId xmlns:a16="http://schemas.microsoft.com/office/drawing/2014/main" id="{67F552DC-AA7B-7F4A-A820-A150B478A3BF}"/>
              </a:ext>
            </a:extLst>
          </p:cNvPr>
          <p:cNvSpPr/>
          <p:nvPr/>
        </p:nvSpPr>
        <p:spPr>
          <a:xfrm>
            <a:off x="2558334" y="5867400"/>
            <a:ext cx="6858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S4</a:t>
            </a:r>
          </a:p>
        </p:txBody>
      </p:sp>
      <p:cxnSp>
        <p:nvCxnSpPr>
          <p:cNvPr id="50" name="Straight Connector 49">
            <a:extLst>
              <a:ext uri="{FF2B5EF4-FFF2-40B4-BE49-F238E27FC236}">
                <a16:creationId xmlns:a16="http://schemas.microsoft.com/office/drawing/2014/main" id="{2828F5EC-2DEE-294D-BE1B-F51F82E6B403}"/>
              </a:ext>
            </a:extLst>
          </p:cNvPr>
          <p:cNvCxnSpPr>
            <a:cxnSpLocks/>
          </p:cNvCxnSpPr>
          <p:nvPr/>
        </p:nvCxnSpPr>
        <p:spPr>
          <a:xfrm>
            <a:off x="5377734" y="4451442"/>
            <a:ext cx="0" cy="1517745"/>
          </a:xfrm>
          <a:prstGeom prst="line">
            <a:avLst/>
          </a:prstGeom>
          <a:ln>
            <a:noFill/>
          </a:ln>
        </p:spPr>
        <p:style>
          <a:lnRef idx="1">
            <a:schemeClr val="dk1"/>
          </a:lnRef>
          <a:fillRef idx="0">
            <a:schemeClr val="dk1"/>
          </a:fillRef>
          <a:effectRef idx="0">
            <a:schemeClr val="dk1"/>
          </a:effectRef>
          <a:fontRef idx="minor">
            <a:schemeClr val="tx1"/>
          </a:fontRef>
        </p:style>
      </p:cxnSp>
      <p:sp>
        <p:nvSpPr>
          <p:cNvPr id="63" name="Rectangle 62">
            <a:extLst>
              <a:ext uri="{FF2B5EF4-FFF2-40B4-BE49-F238E27FC236}">
                <a16:creationId xmlns:a16="http://schemas.microsoft.com/office/drawing/2014/main" id="{D0E0A14D-A19B-1F41-90C2-4382B7075612}"/>
              </a:ext>
            </a:extLst>
          </p:cNvPr>
          <p:cNvSpPr/>
          <p:nvPr/>
        </p:nvSpPr>
        <p:spPr>
          <a:xfrm rot="16200000">
            <a:off x="3527364" y="6084591"/>
            <a:ext cx="452650" cy="22184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SF2</a:t>
            </a:r>
          </a:p>
        </p:txBody>
      </p:sp>
      <p:sp>
        <p:nvSpPr>
          <p:cNvPr id="65" name="Rectangle 64">
            <a:extLst>
              <a:ext uri="{FF2B5EF4-FFF2-40B4-BE49-F238E27FC236}">
                <a16:creationId xmlns:a16="http://schemas.microsoft.com/office/drawing/2014/main" id="{84891595-53B1-2A4D-9DC2-3E425230B1CD}"/>
              </a:ext>
            </a:extLst>
          </p:cNvPr>
          <p:cNvSpPr/>
          <p:nvPr/>
        </p:nvSpPr>
        <p:spPr>
          <a:xfrm rot="16200000">
            <a:off x="3786609" y="6084590"/>
            <a:ext cx="452650" cy="22184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SF1</a:t>
            </a:r>
          </a:p>
        </p:txBody>
      </p:sp>
      <p:sp>
        <p:nvSpPr>
          <p:cNvPr id="34" name="Rectangle 33">
            <a:extLst>
              <a:ext uri="{FF2B5EF4-FFF2-40B4-BE49-F238E27FC236}">
                <a16:creationId xmlns:a16="http://schemas.microsoft.com/office/drawing/2014/main" id="{B5CFB91B-3D1B-114E-B70A-081B2D10D321}"/>
              </a:ext>
            </a:extLst>
          </p:cNvPr>
          <p:cNvSpPr/>
          <p:nvPr/>
        </p:nvSpPr>
        <p:spPr>
          <a:xfrm rot="16200000">
            <a:off x="3509732" y="3802573"/>
            <a:ext cx="452650" cy="22184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SF2</a:t>
            </a:r>
          </a:p>
        </p:txBody>
      </p:sp>
      <p:sp>
        <p:nvSpPr>
          <p:cNvPr id="35" name="Rectangle 34">
            <a:extLst>
              <a:ext uri="{FF2B5EF4-FFF2-40B4-BE49-F238E27FC236}">
                <a16:creationId xmlns:a16="http://schemas.microsoft.com/office/drawing/2014/main" id="{6A9866F6-6495-9043-9A8B-F3EC1F17299C}"/>
              </a:ext>
            </a:extLst>
          </p:cNvPr>
          <p:cNvSpPr/>
          <p:nvPr/>
        </p:nvSpPr>
        <p:spPr>
          <a:xfrm rot="16200000">
            <a:off x="3738332" y="3807122"/>
            <a:ext cx="452650" cy="22184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SF3</a:t>
            </a:r>
          </a:p>
        </p:txBody>
      </p:sp>
      <p:sp>
        <p:nvSpPr>
          <p:cNvPr id="37" name="Rectangle 36">
            <a:extLst>
              <a:ext uri="{FF2B5EF4-FFF2-40B4-BE49-F238E27FC236}">
                <a16:creationId xmlns:a16="http://schemas.microsoft.com/office/drawing/2014/main" id="{1A481D7B-685B-FF42-9F93-8147C5A3E7C1}"/>
              </a:ext>
            </a:extLst>
          </p:cNvPr>
          <p:cNvSpPr/>
          <p:nvPr/>
        </p:nvSpPr>
        <p:spPr>
          <a:xfrm rot="16200000">
            <a:off x="3527365" y="5322594"/>
            <a:ext cx="452650" cy="22184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SF2</a:t>
            </a:r>
          </a:p>
        </p:txBody>
      </p:sp>
      <p:sp>
        <p:nvSpPr>
          <p:cNvPr id="38" name="Rectangle 37">
            <a:extLst>
              <a:ext uri="{FF2B5EF4-FFF2-40B4-BE49-F238E27FC236}">
                <a16:creationId xmlns:a16="http://schemas.microsoft.com/office/drawing/2014/main" id="{C97654C7-81B0-4046-A651-D027AA924979}"/>
              </a:ext>
            </a:extLst>
          </p:cNvPr>
          <p:cNvSpPr/>
          <p:nvPr/>
        </p:nvSpPr>
        <p:spPr>
          <a:xfrm rot="16200000">
            <a:off x="3509732" y="4566845"/>
            <a:ext cx="452650" cy="22184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SF2</a:t>
            </a:r>
          </a:p>
        </p:txBody>
      </p:sp>
      <p:sp>
        <p:nvSpPr>
          <p:cNvPr id="39" name="Rectangle 38">
            <a:extLst>
              <a:ext uri="{FF2B5EF4-FFF2-40B4-BE49-F238E27FC236}">
                <a16:creationId xmlns:a16="http://schemas.microsoft.com/office/drawing/2014/main" id="{21DA669F-DA42-434F-9757-463374F7B319}"/>
              </a:ext>
            </a:extLst>
          </p:cNvPr>
          <p:cNvSpPr/>
          <p:nvPr/>
        </p:nvSpPr>
        <p:spPr>
          <a:xfrm rot="16200000">
            <a:off x="3738332" y="4566845"/>
            <a:ext cx="452650" cy="22184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SF3</a:t>
            </a:r>
          </a:p>
        </p:txBody>
      </p:sp>
      <p:sp>
        <p:nvSpPr>
          <p:cNvPr id="42" name="Rectangle 41">
            <a:extLst>
              <a:ext uri="{FF2B5EF4-FFF2-40B4-BE49-F238E27FC236}">
                <a16:creationId xmlns:a16="http://schemas.microsoft.com/office/drawing/2014/main" id="{5EC0AEFC-A19C-E041-B9CC-A15D39FAC55D}"/>
              </a:ext>
            </a:extLst>
          </p:cNvPr>
          <p:cNvSpPr/>
          <p:nvPr/>
        </p:nvSpPr>
        <p:spPr>
          <a:xfrm rot="16200000">
            <a:off x="3738332" y="5324869"/>
            <a:ext cx="452650" cy="22184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SF1</a:t>
            </a:r>
          </a:p>
        </p:txBody>
      </p:sp>
      <p:grpSp>
        <p:nvGrpSpPr>
          <p:cNvPr id="94" name="Group 93">
            <a:extLst>
              <a:ext uri="{FF2B5EF4-FFF2-40B4-BE49-F238E27FC236}">
                <a16:creationId xmlns:a16="http://schemas.microsoft.com/office/drawing/2014/main" id="{7E8C6F0C-1784-6545-9399-F923877B30E4}"/>
              </a:ext>
            </a:extLst>
          </p:cNvPr>
          <p:cNvGrpSpPr/>
          <p:nvPr/>
        </p:nvGrpSpPr>
        <p:grpSpPr>
          <a:xfrm>
            <a:off x="4649818" y="4925704"/>
            <a:ext cx="831639" cy="804081"/>
            <a:chOff x="3097927" y="3412223"/>
            <a:chExt cx="483473" cy="539659"/>
          </a:xfrm>
        </p:grpSpPr>
        <p:cxnSp>
          <p:nvCxnSpPr>
            <p:cNvPr id="85" name="Straight Connector 84">
              <a:extLst>
                <a:ext uri="{FF2B5EF4-FFF2-40B4-BE49-F238E27FC236}">
                  <a16:creationId xmlns:a16="http://schemas.microsoft.com/office/drawing/2014/main" id="{E29F8DEA-0DBE-5E48-8A71-35F953600CFA}"/>
                </a:ext>
              </a:extLst>
            </p:cNvPr>
            <p:cNvCxnSpPr>
              <a:cxnSpLocks/>
            </p:cNvCxnSpPr>
            <p:nvPr/>
          </p:nvCxnSpPr>
          <p:spPr>
            <a:xfrm flipV="1">
              <a:off x="3097927" y="3416824"/>
              <a:ext cx="483473" cy="535058"/>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6" name="Straight Connector 85">
              <a:extLst>
                <a:ext uri="{FF2B5EF4-FFF2-40B4-BE49-F238E27FC236}">
                  <a16:creationId xmlns:a16="http://schemas.microsoft.com/office/drawing/2014/main" id="{CF41068E-3030-B54F-9270-89CFD669170B}"/>
                </a:ext>
              </a:extLst>
            </p:cNvPr>
            <p:cNvCxnSpPr>
              <a:cxnSpLocks/>
            </p:cNvCxnSpPr>
            <p:nvPr/>
          </p:nvCxnSpPr>
          <p:spPr>
            <a:xfrm flipH="1" flipV="1">
              <a:off x="3097927" y="3412223"/>
              <a:ext cx="483473" cy="539659"/>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grpSp>
      <p:sp>
        <p:nvSpPr>
          <p:cNvPr id="3" name="TextBox 2">
            <a:extLst>
              <a:ext uri="{FF2B5EF4-FFF2-40B4-BE49-F238E27FC236}">
                <a16:creationId xmlns:a16="http://schemas.microsoft.com/office/drawing/2014/main" id="{2BD08B37-16AC-9C43-9F84-CB9AFC7D0827}"/>
              </a:ext>
            </a:extLst>
          </p:cNvPr>
          <p:cNvSpPr txBox="1"/>
          <p:nvPr/>
        </p:nvSpPr>
        <p:spPr>
          <a:xfrm>
            <a:off x="4698495" y="4613238"/>
            <a:ext cx="831639" cy="369332"/>
          </a:xfrm>
          <a:prstGeom prst="rect">
            <a:avLst/>
          </a:prstGeom>
          <a:noFill/>
        </p:spPr>
        <p:txBody>
          <a:bodyPr wrap="square" rtlCol="0">
            <a:spAutoFit/>
          </a:bodyPr>
          <a:lstStyle/>
          <a:p>
            <a:r>
              <a:rPr lang="en-US" b="1" dirty="0">
                <a:solidFill>
                  <a:srgbClr val="FF0000"/>
                </a:solidFill>
              </a:rPr>
              <a:t>DROP</a:t>
            </a:r>
          </a:p>
        </p:txBody>
      </p:sp>
      <p:sp>
        <p:nvSpPr>
          <p:cNvPr id="76" name="Content Placeholder 2">
            <a:extLst>
              <a:ext uri="{FF2B5EF4-FFF2-40B4-BE49-F238E27FC236}">
                <a16:creationId xmlns:a16="http://schemas.microsoft.com/office/drawing/2014/main" id="{1657C41E-2590-BE45-9AC2-9DE520156DF9}"/>
              </a:ext>
            </a:extLst>
          </p:cNvPr>
          <p:cNvSpPr>
            <a:spLocks noGrp="1"/>
          </p:cNvSpPr>
          <p:nvPr>
            <p:ph idx="1"/>
          </p:nvPr>
        </p:nvSpPr>
        <p:spPr>
          <a:xfrm>
            <a:off x="457200" y="1752600"/>
            <a:ext cx="8382000" cy="3944777"/>
          </a:xfrm>
        </p:spPr>
        <p:txBody>
          <a:bodyPr>
            <a:normAutofit/>
          </a:bodyPr>
          <a:lstStyle/>
          <a:p>
            <a:r>
              <a:rPr lang="en-US" sz="2400" dirty="0"/>
              <a:t>MPTCP and its ECN-capable variants are not robust against the </a:t>
            </a:r>
            <a:r>
              <a:rPr lang="en-US" sz="2400" dirty="0" err="1"/>
              <a:t>Incast</a:t>
            </a:r>
            <a:r>
              <a:rPr lang="en-US" sz="2400" dirty="0"/>
              <a:t> problem</a:t>
            </a:r>
          </a:p>
          <a:p>
            <a:pPr lvl="1"/>
            <a:r>
              <a:rPr lang="en-US" sz="2000" dirty="0"/>
              <a:t>More </a:t>
            </a:r>
            <a:r>
              <a:rPr lang="en-US" sz="2000" dirty="0" err="1"/>
              <a:t>subflows</a:t>
            </a:r>
            <a:r>
              <a:rPr lang="en-US" sz="2000" dirty="0"/>
              <a:t> </a:t>
            </a:r>
            <a:r>
              <a:rPr lang="en-US" sz="2000" b="1" dirty="0"/>
              <a:t>--&gt;</a:t>
            </a:r>
            <a:r>
              <a:rPr lang="en-US" sz="2000" dirty="0"/>
              <a:t> More packets </a:t>
            </a:r>
            <a:r>
              <a:rPr lang="en-US" sz="2000" b="1" dirty="0"/>
              <a:t>--&gt;</a:t>
            </a:r>
            <a:r>
              <a:rPr lang="en-US" sz="2000" dirty="0"/>
              <a:t> Buffer overflow </a:t>
            </a:r>
            <a:r>
              <a:rPr lang="en-US" sz="2000" b="1" dirty="0"/>
              <a:t>--&gt;</a:t>
            </a:r>
            <a:r>
              <a:rPr lang="en-US" sz="2000" dirty="0"/>
              <a:t> Higher chance of RTO in each </a:t>
            </a:r>
            <a:r>
              <a:rPr lang="en-US" sz="2000" dirty="0" err="1"/>
              <a:t>subflow</a:t>
            </a:r>
            <a:r>
              <a:rPr lang="en-US" sz="2000" dirty="0"/>
              <a:t> especially when the congestion window is small</a:t>
            </a:r>
          </a:p>
        </p:txBody>
      </p:sp>
      <p:sp>
        <p:nvSpPr>
          <p:cNvPr id="10" name="Rectangle 9">
            <a:extLst>
              <a:ext uri="{FF2B5EF4-FFF2-40B4-BE49-F238E27FC236}">
                <a16:creationId xmlns:a16="http://schemas.microsoft.com/office/drawing/2014/main" id="{ECEEC85C-1441-C54D-BD09-278BF4F0144C}"/>
              </a:ext>
            </a:extLst>
          </p:cNvPr>
          <p:cNvSpPr/>
          <p:nvPr/>
        </p:nvSpPr>
        <p:spPr>
          <a:xfrm>
            <a:off x="3352800" y="3505200"/>
            <a:ext cx="959879"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3DD7A2B1-4A0A-8544-BD67-621E72F8236B}"/>
              </a:ext>
            </a:extLst>
          </p:cNvPr>
          <p:cNvGrpSpPr/>
          <p:nvPr/>
        </p:nvGrpSpPr>
        <p:grpSpPr>
          <a:xfrm>
            <a:off x="1219200" y="3451600"/>
            <a:ext cx="1346458" cy="2178467"/>
            <a:chOff x="1219200" y="3451600"/>
            <a:chExt cx="1346458" cy="2178467"/>
          </a:xfrm>
        </p:grpSpPr>
        <p:grpSp>
          <p:nvGrpSpPr>
            <p:cNvPr id="11" name="Group 10">
              <a:extLst>
                <a:ext uri="{FF2B5EF4-FFF2-40B4-BE49-F238E27FC236}">
                  <a16:creationId xmlns:a16="http://schemas.microsoft.com/office/drawing/2014/main" id="{796C51A3-DB22-494F-8110-D16E68BEF95E}"/>
                </a:ext>
              </a:extLst>
            </p:cNvPr>
            <p:cNvGrpSpPr/>
            <p:nvPr/>
          </p:nvGrpSpPr>
          <p:grpSpPr>
            <a:xfrm>
              <a:off x="1219200" y="3657600"/>
              <a:ext cx="1346458" cy="1972467"/>
              <a:chOff x="1219200" y="3657600"/>
              <a:chExt cx="1346458" cy="1972467"/>
            </a:xfrm>
          </p:grpSpPr>
          <p:grpSp>
            <p:nvGrpSpPr>
              <p:cNvPr id="5" name="Group 4">
                <a:extLst>
                  <a:ext uri="{FF2B5EF4-FFF2-40B4-BE49-F238E27FC236}">
                    <a16:creationId xmlns:a16="http://schemas.microsoft.com/office/drawing/2014/main" id="{75E5D731-23A2-384C-8000-D92AE55CD446}"/>
                  </a:ext>
                </a:extLst>
              </p:cNvPr>
              <p:cNvGrpSpPr/>
              <p:nvPr/>
            </p:nvGrpSpPr>
            <p:grpSpPr>
              <a:xfrm>
                <a:off x="1219200" y="3657600"/>
                <a:ext cx="1346458" cy="524667"/>
                <a:chOff x="323809" y="2426884"/>
                <a:chExt cx="1346458" cy="524667"/>
              </a:xfrm>
            </p:grpSpPr>
            <p:sp>
              <p:nvSpPr>
                <p:cNvPr id="51" name="TextBox 50">
                  <a:extLst>
                    <a:ext uri="{FF2B5EF4-FFF2-40B4-BE49-F238E27FC236}">
                      <a16:creationId xmlns:a16="http://schemas.microsoft.com/office/drawing/2014/main" id="{327D9065-EAFF-274F-BB55-6854CBFD83FC}"/>
                    </a:ext>
                  </a:extLst>
                </p:cNvPr>
                <p:cNvSpPr txBox="1"/>
                <p:nvPr/>
              </p:nvSpPr>
              <p:spPr>
                <a:xfrm>
                  <a:off x="323809" y="2458385"/>
                  <a:ext cx="1024639" cy="461665"/>
                </a:xfrm>
                <a:prstGeom prst="rect">
                  <a:avLst/>
                </a:prstGeom>
                <a:noFill/>
              </p:spPr>
              <p:txBody>
                <a:bodyPr wrap="none" rtlCol="0">
                  <a:spAutoFit/>
                </a:bodyPr>
                <a:lstStyle/>
                <a:p>
                  <a:pPr algn="ctr"/>
                  <a:r>
                    <a:rPr lang="en-US" sz="2400" b="1" dirty="0">
                      <a:solidFill>
                        <a:srgbClr val="FF0000"/>
                      </a:solidFill>
                    </a:rPr>
                    <a:t>200ms</a:t>
                  </a:r>
                  <a:endParaRPr lang="en-US" b="1" dirty="0">
                    <a:solidFill>
                      <a:srgbClr val="FF0000"/>
                    </a:solidFill>
                  </a:endParaRPr>
                </a:p>
              </p:txBody>
            </p:sp>
            <p:pic>
              <p:nvPicPr>
                <p:cNvPr id="52" name="Picture 51" descr="SandyClock.jpg">
                  <a:extLst>
                    <a:ext uri="{FF2B5EF4-FFF2-40B4-BE49-F238E27FC236}">
                      <a16:creationId xmlns:a16="http://schemas.microsoft.com/office/drawing/2014/main" id="{ACFD1265-09F6-0343-92E7-58526323E3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2801" y="2426884"/>
                  <a:ext cx="357466" cy="524667"/>
                </a:xfrm>
                <a:prstGeom prst="rect">
                  <a:avLst/>
                </a:prstGeom>
              </p:spPr>
            </p:pic>
          </p:grpSp>
          <p:grpSp>
            <p:nvGrpSpPr>
              <p:cNvPr id="53" name="Group 52">
                <a:extLst>
                  <a:ext uri="{FF2B5EF4-FFF2-40B4-BE49-F238E27FC236}">
                    <a16:creationId xmlns:a16="http://schemas.microsoft.com/office/drawing/2014/main" id="{8A2E2DAD-7A7F-8E4E-8772-BF275F91290F}"/>
                  </a:ext>
                </a:extLst>
              </p:cNvPr>
              <p:cNvGrpSpPr/>
              <p:nvPr/>
            </p:nvGrpSpPr>
            <p:grpSpPr>
              <a:xfrm>
                <a:off x="1219200" y="4374733"/>
                <a:ext cx="1346458" cy="524667"/>
                <a:chOff x="323809" y="2426884"/>
                <a:chExt cx="1346458" cy="524667"/>
              </a:xfrm>
            </p:grpSpPr>
            <p:sp>
              <p:nvSpPr>
                <p:cNvPr id="62" name="TextBox 61">
                  <a:extLst>
                    <a:ext uri="{FF2B5EF4-FFF2-40B4-BE49-F238E27FC236}">
                      <a16:creationId xmlns:a16="http://schemas.microsoft.com/office/drawing/2014/main" id="{04E83C49-4486-4541-949B-D921928B62E5}"/>
                    </a:ext>
                  </a:extLst>
                </p:cNvPr>
                <p:cNvSpPr txBox="1"/>
                <p:nvPr/>
              </p:nvSpPr>
              <p:spPr>
                <a:xfrm>
                  <a:off x="323809" y="2458385"/>
                  <a:ext cx="1024639" cy="461665"/>
                </a:xfrm>
                <a:prstGeom prst="rect">
                  <a:avLst/>
                </a:prstGeom>
                <a:noFill/>
              </p:spPr>
              <p:txBody>
                <a:bodyPr wrap="none" rtlCol="0">
                  <a:spAutoFit/>
                </a:bodyPr>
                <a:lstStyle/>
                <a:p>
                  <a:pPr algn="ctr"/>
                  <a:r>
                    <a:rPr lang="en-US" sz="2400" b="1" dirty="0">
                      <a:solidFill>
                        <a:srgbClr val="FF0000"/>
                      </a:solidFill>
                    </a:rPr>
                    <a:t>200ms</a:t>
                  </a:r>
                  <a:endParaRPr lang="en-US" b="1" dirty="0">
                    <a:solidFill>
                      <a:srgbClr val="FF0000"/>
                    </a:solidFill>
                  </a:endParaRPr>
                </a:p>
              </p:txBody>
            </p:sp>
            <p:pic>
              <p:nvPicPr>
                <p:cNvPr id="64" name="Picture 63" descr="SandyClock.jpg">
                  <a:extLst>
                    <a:ext uri="{FF2B5EF4-FFF2-40B4-BE49-F238E27FC236}">
                      <a16:creationId xmlns:a16="http://schemas.microsoft.com/office/drawing/2014/main" id="{C1AA5BE0-F3F1-0243-8375-C40A2AA60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2801" y="2426884"/>
                  <a:ext cx="357466" cy="524667"/>
                </a:xfrm>
                <a:prstGeom prst="rect">
                  <a:avLst/>
                </a:prstGeom>
              </p:spPr>
            </p:pic>
          </p:grpSp>
          <p:grpSp>
            <p:nvGrpSpPr>
              <p:cNvPr id="67" name="Group 66">
                <a:extLst>
                  <a:ext uri="{FF2B5EF4-FFF2-40B4-BE49-F238E27FC236}">
                    <a16:creationId xmlns:a16="http://schemas.microsoft.com/office/drawing/2014/main" id="{671E5A2C-2E62-1B45-B751-C36944C5E3DE}"/>
                  </a:ext>
                </a:extLst>
              </p:cNvPr>
              <p:cNvGrpSpPr/>
              <p:nvPr/>
            </p:nvGrpSpPr>
            <p:grpSpPr>
              <a:xfrm>
                <a:off x="1219200" y="5105400"/>
                <a:ext cx="1346458" cy="524667"/>
                <a:chOff x="323809" y="2426884"/>
                <a:chExt cx="1346458" cy="524667"/>
              </a:xfrm>
            </p:grpSpPr>
            <p:sp>
              <p:nvSpPr>
                <p:cNvPr id="73" name="TextBox 72">
                  <a:extLst>
                    <a:ext uri="{FF2B5EF4-FFF2-40B4-BE49-F238E27FC236}">
                      <a16:creationId xmlns:a16="http://schemas.microsoft.com/office/drawing/2014/main" id="{89C790D5-A4C3-5242-8528-25CE7C398E97}"/>
                    </a:ext>
                  </a:extLst>
                </p:cNvPr>
                <p:cNvSpPr txBox="1"/>
                <p:nvPr/>
              </p:nvSpPr>
              <p:spPr>
                <a:xfrm>
                  <a:off x="323809" y="2458385"/>
                  <a:ext cx="1024639" cy="461665"/>
                </a:xfrm>
                <a:prstGeom prst="rect">
                  <a:avLst/>
                </a:prstGeom>
                <a:noFill/>
              </p:spPr>
              <p:txBody>
                <a:bodyPr wrap="none" rtlCol="0">
                  <a:spAutoFit/>
                </a:bodyPr>
                <a:lstStyle/>
                <a:p>
                  <a:pPr algn="ctr"/>
                  <a:r>
                    <a:rPr lang="en-US" sz="2400" b="1" dirty="0">
                      <a:solidFill>
                        <a:srgbClr val="FF0000"/>
                      </a:solidFill>
                    </a:rPr>
                    <a:t>200ms</a:t>
                  </a:r>
                  <a:endParaRPr lang="en-US" b="1" dirty="0">
                    <a:solidFill>
                      <a:srgbClr val="FF0000"/>
                    </a:solidFill>
                  </a:endParaRPr>
                </a:p>
              </p:txBody>
            </p:sp>
            <p:pic>
              <p:nvPicPr>
                <p:cNvPr id="74" name="Picture 73" descr="SandyClock.jpg">
                  <a:extLst>
                    <a:ext uri="{FF2B5EF4-FFF2-40B4-BE49-F238E27FC236}">
                      <a16:creationId xmlns:a16="http://schemas.microsoft.com/office/drawing/2014/main" id="{8D00B683-3E26-AA49-A0CD-88FACA09A2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2801" y="2426884"/>
                  <a:ext cx="357466" cy="524667"/>
                </a:xfrm>
                <a:prstGeom prst="rect">
                  <a:avLst/>
                </a:prstGeom>
              </p:spPr>
            </p:pic>
          </p:grpSp>
        </p:grpSp>
        <p:sp>
          <p:nvSpPr>
            <p:cNvPr id="19" name="TextBox 18">
              <a:extLst>
                <a:ext uri="{FF2B5EF4-FFF2-40B4-BE49-F238E27FC236}">
                  <a16:creationId xmlns:a16="http://schemas.microsoft.com/office/drawing/2014/main" id="{526DB22D-1904-EE44-8FA7-B6836F3D7C65}"/>
                </a:ext>
              </a:extLst>
            </p:cNvPr>
            <p:cNvSpPr txBox="1"/>
            <p:nvPr/>
          </p:nvSpPr>
          <p:spPr>
            <a:xfrm>
              <a:off x="1405850" y="3451600"/>
              <a:ext cx="575350" cy="369332"/>
            </a:xfrm>
            <a:prstGeom prst="rect">
              <a:avLst/>
            </a:prstGeom>
            <a:noFill/>
          </p:spPr>
          <p:txBody>
            <a:bodyPr wrap="none" rtlCol="0">
              <a:spAutoFit/>
            </a:bodyPr>
            <a:lstStyle/>
            <a:p>
              <a:r>
                <a:rPr lang="en-US" b="1" dirty="0">
                  <a:solidFill>
                    <a:srgbClr val="FF0000"/>
                  </a:solidFill>
                </a:rPr>
                <a:t>RTO</a:t>
              </a:r>
            </a:p>
          </p:txBody>
        </p:sp>
      </p:grpSp>
    </p:spTree>
    <p:extLst>
      <p:ext uri="{BB962C8B-B14F-4D97-AF65-F5344CB8AC3E}">
        <p14:creationId xmlns:p14="http://schemas.microsoft.com/office/powerpoint/2010/main" val="198223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fill="hold" grpId="0" nodeType="clickEffect">
                                  <p:stCondLst>
                                    <p:cond delay="0"/>
                                  </p:stCondLst>
                                  <p:childTnLst>
                                    <p:animMotion origin="layout" path="M -0.00157 -0.00208 L 0.20277 0.20486 L 0.46701 0.20486 " pathEditMode="relative" rAng="0" ptsTypes="AAA">
                                      <p:cBhvr>
                                        <p:cTn id="20" dur="1000" fill="hold"/>
                                        <p:tgtEl>
                                          <p:spTgt spid="18"/>
                                        </p:tgtEl>
                                        <p:attrNameLst>
                                          <p:attrName>ppt_x</p:attrName>
                                          <p:attrName>ppt_y</p:attrName>
                                        </p:attrNameLst>
                                      </p:cBhvr>
                                      <p:rCtr x="23420" y="10347"/>
                                    </p:animMotion>
                                  </p:childTnLst>
                                </p:cTn>
                              </p:par>
                              <p:par>
                                <p:cTn id="21" presetID="0" presetClass="path" presetSubtype="0" accel="50000" decel="50000" fill="hold" grpId="0" nodeType="withEffect">
                                  <p:stCondLst>
                                    <p:cond delay="0"/>
                                  </p:stCondLst>
                                  <p:childTnLst>
                                    <p:animMotion origin="layout" path="M 0.00312 -4.44444E-6 L 0.20295 0.09561 L 0.43871 0.09352 " pathEditMode="relative" rAng="0" ptsTypes="AAA">
                                      <p:cBhvr>
                                        <p:cTn id="22" dur="1000" fill="hold"/>
                                        <p:tgtEl>
                                          <p:spTgt spid="17"/>
                                        </p:tgtEl>
                                        <p:attrNameLst>
                                          <p:attrName>ppt_x</p:attrName>
                                          <p:attrName>ppt_y</p:attrName>
                                        </p:attrNameLst>
                                      </p:cBhvr>
                                      <p:rCtr x="21771" y="4769"/>
                                    </p:animMotion>
                                  </p:childTnLst>
                                </p:cTn>
                              </p:par>
                              <p:par>
                                <p:cTn id="23" presetID="0" presetClass="path" presetSubtype="0" accel="50000" decel="50000" fill="hold" grpId="0" nodeType="withEffect">
                                  <p:stCondLst>
                                    <p:cond delay="0"/>
                                  </p:stCondLst>
                                  <p:childTnLst>
                                    <p:animMotion origin="layout" path="M 0.00156 -0.00208 L 0.20451 -0.01412 L 0.40902 -0.01597 " pathEditMode="relative" rAng="0" ptsTypes="AAA">
                                      <p:cBhvr>
                                        <p:cTn id="24" dur="1000" fill="hold"/>
                                        <p:tgtEl>
                                          <p:spTgt spid="16"/>
                                        </p:tgtEl>
                                        <p:attrNameLst>
                                          <p:attrName>ppt_x</p:attrName>
                                          <p:attrName>ppt_y</p:attrName>
                                        </p:attrNameLst>
                                      </p:cBhvr>
                                      <p:rCtr x="20365" y="-694"/>
                                    </p:animMotion>
                                  </p:childTnLst>
                                </p:cTn>
                              </p:par>
                              <p:par>
                                <p:cTn id="25" presetID="0" presetClass="path" presetSubtype="0" accel="50000" decel="50000" fill="hold" grpId="0" nodeType="withEffect">
                                  <p:stCondLst>
                                    <p:cond delay="0"/>
                                  </p:stCondLst>
                                  <p:childTnLst>
                                    <p:animMotion origin="layout" path="M 0.00156 -0.00416 L 0.2059 -0.12361 L 0.38055 -0.12754 " pathEditMode="relative" rAng="0" ptsTypes="AAA">
                                      <p:cBhvr>
                                        <p:cTn id="26" dur="1500" fill="hold"/>
                                        <p:tgtEl>
                                          <p:spTgt spid="21"/>
                                        </p:tgtEl>
                                        <p:attrNameLst>
                                          <p:attrName>ppt_x</p:attrName>
                                          <p:attrName>ppt_y</p:attrName>
                                        </p:attrNameLst>
                                      </p:cBhvr>
                                      <p:rCtr x="18941" y="-6181"/>
                                    </p:animMotion>
                                  </p:childTnLst>
                                </p:cTn>
                              </p:par>
                              <p:par>
                                <p:cTn id="27" presetID="0" presetClass="path" presetSubtype="0" accel="50000" decel="50000" fill="hold" grpId="0" nodeType="withEffect">
                                  <p:stCondLst>
                                    <p:cond delay="0"/>
                                  </p:stCondLst>
                                  <p:childTnLst>
                                    <p:animMotion origin="layout" path="M 3.33333E-6 -0.00416 L 0.1776 -0.12963 L 0.32239 -0.12778 " pathEditMode="relative" rAng="0" ptsTypes="AAA">
                                      <p:cBhvr>
                                        <p:cTn id="28" dur="1500" fill="hold"/>
                                        <p:tgtEl>
                                          <p:spTgt spid="63"/>
                                        </p:tgtEl>
                                        <p:attrNameLst>
                                          <p:attrName>ppt_x</p:attrName>
                                          <p:attrName>ppt_y</p:attrName>
                                        </p:attrNameLst>
                                      </p:cBhvr>
                                      <p:rCtr x="16111" y="-6273"/>
                                    </p:animMotion>
                                  </p:childTnLst>
                                </p:cTn>
                              </p:par>
                              <p:par>
                                <p:cTn id="29" presetID="0" presetClass="path" presetSubtype="0" accel="50000" decel="50000" fill="hold" grpId="0" nodeType="withEffect">
                                  <p:stCondLst>
                                    <p:cond delay="0"/>
                                  </p:stCondLst>
                                  <p:childTnLst>
                                    <p:animMotion origin="layout" path="M 4.72222E-6 -0.00416 L 0.14913 -0.12361 L 0.26562 -0.12754 " pathEditMode="relative" rAng="0" ptsTypes="AAA">
                                      <p:cBhvr>
                                        <p:cTn id="30" dur="1500" fill="hold"/>
                                        <p:tgtEl>
                                          <p:spTgt spid="65"/>
                                        </p:tgtEl>
                                        <p:attrNameLst>
                                          <p:attrName>ppt_x</p:attrName>
                                          <p:attrName>ppt_y</p:attrName>
                                        </p:attrNameLst>
                                      </p:cBhvr>
                                      <p:rCtr x="13281" y="-6181"/>
                                    </p:animMotion>
                                  </p:childTnLst>
                                </p:cTn>
                              </p:par>
                              <p:par>
                                <p:cTn id="31" presetID="0" presetClass="path" presetSubtype="0" accel="50000" decel="50000" fill="hold" grpId="0" nodeType="withEffect">
                                  <p:stCondLst>
                                    <p:cond delay="0"/>
                                  </p:stCondLst>
                                  <p:childTnLst>
                                    <p:animMotion origin="layout" path="M 3.05556E-6 -0.00208 L 0.17916 0.20695 L 0.23593 0.20486 " pathEditMode="relative" rAng="0" ptsTypes="AAA">
                                      <p:cBhvr>
                                        <p:cTn id="32" dur="1500" fill="hold"/>
                                        <p:tgtEl>
                                          <p:spTgt spid="34"/>
                                        </p:tgtEl>
                                        <p:attrNameLst>
                                          <p:attrName>ppt_x</p:attrName>
                                          <p:attrName>ppt_y</p:attrName>
                                        </p:attrNameLst>
                                      </p:cBhvr>
                                      <p:rCtr x="11788" y="10440"/>
                                    </p:animMotion>
                                  </p:childTnLst>
                                </p:cTn>
                              </p:par>
                              <p:par>
                                <p:cTn id="33" presetID="0" presetClass="path" presetSubtype="0" accel="50000" decel="50000" fill="hold" grpId="0" nodeType="withEffect">
                                  <p:stCondLst>
                                    <p:cond delay="0"/>
                                  </p:stCondLst>
                                  <p:childTnLst>
                                    <p:animMotion origin="layout" path="M 3.33333E-6 -0.00625 L 0.17899 -0.01829 L 0.20451 -0.01643 " pathEditMode="relative" rAng="0" ptsTypes="AAA">
                                      <p:cBhvr>
                                        <p:cTn id="34" dur="1500" fill="hold"/>
                                        <p:tgtEl>
                                          <p:spTgt spid="37"/>
                                        </p:tgtEl>
                                        <p:attrNameLst>
                                          <p:attrName>ppt_x</p:attrName>
                                          <p:attrName>ppt_y</p:attrName>
                                        </p:attrNameLst>
                                      </p:cBhvr>
                                      <p:rCtr x="10226" y="-602"/>
                                    </p:animMotion>
                                  </p:childTnLst>
                                </p:cTn>
                              </p:par>
                              <p:par>
                                <p:cTn id="35" presetID="0" presetClass="path" presetSubtype="0" accel="50000" decel="50000" fill="hold" grpId="0" nodeType="withEffect">
                                  <p:stCondLst>
                                    <p:cond delay="0"/>
                                  </p:stCondLst>
                                  <p:childTnLst>
                                    <p:animMotion origin="layout" path="M 0.00312 -0.00208 L 0.18055 0.09537 L 0.2658 0.09329 " pathEditMode="relative" rAng="0" ptsTypes="AAA">
                                      <p:cBhvr>
                                        <p:cTn id="36" dur="1500" fill="hold"/>
                                        <p:tgtEl>
                                          <p:spTgt spid="38"/>
                                        </p:tgtEl>
                                        <p:attrNameLst>
                                          <p:attrName>ppt_x</p:attrName>
                                          <p:attrName>ppt_y</p:attrName>
                                        </p:attrNameLst>
                                      </p:cBhvr>
                                      <p:rCtr x="13125" y="4861"/>
                                    </p:animMotion>
                                  </p:childTnLst>
                                </p:cTn>
                              </p:par>
                              <p:par>
                                <p:cTn id="37" presetID="0" presetClass="path" presetSubtype="0" accel="50000" decel="50000" fill="hold" grpId="0" nodeType="withEffect">
                                  <p:stCondLst>
                                    <p:cond delay="0"/>
                                  </p:stCondLst>
                                  <p:childTnLst>
                                    <p:animMotion origin="layout" path="M 3.05556E-6 -0.00024 L 0.15139 0.20625 " pathEditMode="relative" rAng="0" ptsTypes="AA">
                                      <p:cBhvr>
                                        <p:cTn id="38" dur="1500" fill="hold"/>
                                        <p:tgtEl>
                                          <p:spTgt spid="35"/>
                                        </p:tgtEl>
                                        <p:attrNameLst>
                                          <p:attrName>ppt_x</p:attrName>
                                          <p:attrName>ppt_y</p:attrName>
                                        </p:attrNameLst>
                                      </p:cBhvr>
                                      <p:rCtr x="7569" y="10324"/>
                                    </p:animMotion>
                                  </p:childTnLst>
                                </p:cTn>
                              </p:par>
                              <p:par>
                                <p:cTn id="39" presetID="0" presetClass="path" presetSubtype="0" accel="50000" decel="50000" fill="hold" grpId="0" nodeType="withEffect">
                                  <p:stCondLst>
                                    <p:cond delay="0"/>
                                  </p:stCondLst>
                                  <p:childTnLst>
                                    <p:animMotion origin="layout" path="M 3.05556E-6 -4.44444E-6 L 0.12187 0.09375 " pathEditMode="relative" rAng="0" ptsTypes="AA">
                                      <p:cBhvr>
                                        <p:cTn id="40" dur="1500" fill="hold"/>
                                        <p:tgtEl>
                                          <p:spTgt spid="39"/>
                                        </p:tgtEl>
                                        <p:attrNameLst>
                                          <p:attrName>ppt_x</p:attrName>
                                          <p:attrName>ppt_y</p:attrName>
                                        </p:attrNameLst>
                                      </p:cBhvr>
                                      <p:rCtr x="6094" y="4676"/>
                                    </p:animMotion>
                                  </p:childTnLst>
                                </p:cTn>
                              </p:par>
                              <p:par>
                                <p:cTn id="41" presetID="0" presetClass="path" presetSubtype="0" accel="50000" decel="50000" fill="hold" grpId="0" nodeType="withEffect">
                                  <p:stCondLst>
                                    <p:cond delay="0"/>
                                  </p:stCondLst>
                                  <p:childTnLst>
                                    <p:animMotion origin="layout" path="M -0.00052 -0.00278 L 0.09236 -0.0162 " pathEditMode="relative" rAng="0" ptsTypes="AA">
                                      <p:cBhvr>
                                        <p:cTn id="42" dur="1500" fill="hold"/>
                                        <p:tgtEl>
                                          <p:spTgt spid="42"/>
                                        </p:tgtEl>
                                        <p:attrNameLst>
                                          <p:attrName>ppt_x</p:attrName>
                                          <p:attrName>ppt_y</p:attrName>
                                        </p:attrNameLst>
                                      </p:cBhvr>
                                      <p:rCtr x="4635" y="-671"/>
                                    </p:animMotion>
                                  </p:childTnLst>
                                </p:cTn>
                              </p:par>
                            </p:childTnLst>
                          </p:cTn>
                        </p:par>
                        <p:par>
                          <p:cTn id="43" fill="hold">
                            <p:stCondLst>
                              <p:cond delay="1500"/>
                            </p:stCondLst>
                            <p:childTnLst>
                              <p:par>
                                <p:cTn id="44" presetID="18" presetClass="entr" presetSubtype="12" fill="hold" nodeType="afterEffect">
                                  <p:stCondLst>
                                    <p:cond delay="0"/>
                                  </p:stCondLst>
                                  <p:childTnLst>
                                    <p:set>
                                      <p:cBhvr>
                                        <p:cTn id="45" dur="1" fill="hold">
                                          <p:stCondLst>
                                            <p:cond delay="0"/>
                                          </p:stCondLst>
                                        </p:cTn>
                                        <p:tgtEl>
                                          <p:spTgt spid="94"/>
                                        </p:tgtEl>
                                        <p:attrNameLst>
                                          <p:attrName>style.visibility</p:attrName>
                                        </p:attrNameLst>
                                      </p:cBhvr>
                                      <p:to>
                                        <p:strVal val="visible"/>
                                      </p:to>
                                    </p:set>
                                    <p:animEffect transition="in" filter="strips(downLeft)">
                                      <p:cBhvr>
                                        <p:cTn id="46" dur="1000"/>
                                        <p:tgtEl>
                                          <p:spTgt spid="94"/>
                                        </p:tgtEl>
                                      </p:cBhvr>
                                    </p:animEffect>
                                  </p:childTnLst>
                                </p:cTn>
                              </p:par>
                              <p:par>
                                <p:cTn id="47" presetID="1" presetClass="entr" presetSubtype="0" fill="hold" grpId="0" nodeType="withEffect">
                                  <p:stCondLst>
                                    <p:cond delay="2000"/>
                                  </p:stCondLst>
                                  <p:childTnLst>
                                    <p:set>
                                      <p:cBhvr>
                                        <p:cTn id="48" dur="1" fill="hold">
                                          <p:stCondLst>
                                            <p:cond delay="0"/>
                                          </p:stCondLst>
                                        </p:cTn>
                                        <p:tgtEl>
                                          <p:spTgt spid="3"/>
                                        </p:tgtEl>
                                        <p:attrNameLst>
                                          <p:attrName>style.visibility</p:attrName>
                                        </p:attrNameLst>
                                      </p:cBhvr>
                                      <p:to>
                                        <p:strVal val="visible"/>
                                      </p:to>
                                    </p:set>
                                  </p:childTnLst>
                                </p:cTn>
                              </p:par>
                            </p:childTnLst>
                          </p:cTn>
                        </p:par>
                        <p:par>
                          <p:cTn id="49" fill="hold">
                            <p:stCondLst>
                              <p:cond delay="3500"/>
                            </p:stCondLst>
                            <p:childTnLst>
                              <p:par>
                                <p:cTn id="50" presetID="3" presetClass="entr" presetSubtype="10"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6" grpId="0" animBg="1"/>
      <p:bldP spid="17" grpId="0" animBg="1"/>
      <p:bldP spid="18" grpId="0" animBg="1"/>
      <p:bldP spid="30" grpId="0" animBg="1"/>
      <p:bldP spid="21" grpId="0" animBg="1"/>
      <p:bldP spid="31" grpId="0" animBg="1"/>
      <p:bldP spid="32" grpId="0" animBg="1"/>
      <p:bldP spid="33" grpId="0" animBg="1"/>
      <p:bldP spid="63" grpId="0" animBg="1"/>
      <p:bldP spid="65" grpId="0" animBg="1"/>
      <p:bldP spid="34" grpId="0" animBg="1"/>
      <p:bldP spid="35" grpId="0" animBg="1"/>
      <p:bldP spid="37" grpId="0" animBg="1"/>
      <p:bldP spid="38" grpId="0" animBg="1"/>
      <p:bldP spid="39" grpId="0" animBg="1"/>
      <p:bldP spid="4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Incast</a:t>
            </a:r>
            <a:r>
              <a:rPr lang="en-US" dirty="0"/>
              <a:t> in practice</a:t>
            </a:r>
          </a:p>
        </p:txBody>
      </p:sp>
      <p:sp>
        <p:nvSpPr>
          <p:cNvPr id="4" name="Slide Number Placeholder 3"/>
          <p:cNvSpPr>
            <a:spLocks noGrp="1"/>
          </p:cNvSpPr>
          <p:nvPr>
            <p:ph type="sldNum" sz="quarter" idx="12"/>
          </p:nvPr>
        </p:nvSpPr>
        <p:spPr/>
        <p:txBody>
          <a:bodyPr/>
          <a:lstStyle/>
          <a:p>
            <a:fld id="{3AC99A5B-5B03-425B-9284-2F10A88898BE}" type="slidenum">
              <a:rPr lang="en-US" smtClean="0"/>
              <a:t>7</a:t>
            </a:fld>
            <a:endParaRPr lang="en-US"/>
          </a:p>
        </p:txBody>
      </p:sp>
      <p:sp>
        <p:nvSpPr>
          <p:cNvPr id="11" name="Rounded Rectangle 10"/>
          <p:cNvSpPr/>
          <p:nvPr/>
        </p:nvSpPr>
        <p:spPr>
          <a:xfrm>
            <a:off x="76200" y="5638800"/>
            <a:ext cx="8991600" cy="764632"/>
          </a:xfrm>
          <a:prstGeom prst="roundRect">
            <a:avLst/>
          </a:prstGeom>
          <a:blipFill>
            <a:blip r:embed="rId3"/>
            <a:tile tx="0" ty="0" sx="100000" sy="100000" flip="none" algn="tl"/>
          </a:bli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latin typeface="Verdana"/>
                <a:cs typeface="Verdana"/>
              </a:rPr>
              <a:t>Multipath schemes complete their flows by 1-2 orders of magnitude longer than DCTCP</a:t>
            </a:r>
          </a:p>
        </p:txBody>
      </p:sp>
      <p:sp>
        <p:nvSpPr>
          <p:cNvPr id="13" name="Content Placeholder 2"/>
          <p:cNvSpPr txBox="1">
            <a:spLocks/>
          </p:cNvSpPr>
          <p:nvPr/>
        </p:nvSpPr>
        <p:spPr>
          <a:xfrm>
            <a:off x="304800" y="1538279"/>
            <a:ext cx="8534400" cy="4881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600" b="1" dirty="0">
              <a:latin typeface="Verdana"/>
              <a:cs typeface="Verdana"/>
            </a:endParaRPr>
          </a:p>
        </p:txBody>
      </p:sp>
      <p:pic>
        <p:nvPicPr>
          <p:cNvPr id="6" name="Picture 5">
            <a:extLst>
              <a:ext uri="{FF2B5EF4-FFF2-40B4-BE49-F238E27FC236}">
                <a16:creationId xmlns:a16="http://schemas.microsoft.com/office/drawing/2014/main" id="{A71C6D48-D107-694C-8038-C3EAC41E6B4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28600" y="1295400"/>
            <a:ext cx="6738000" cy="4042800"/>
          </a:xfrm>
          <a:prstGeom prst="rect">
            <a:avLst/>
          </a:prstGeom>
        </p:spPr>
      </p:pic>
      <p:graphicFrame>
        <p:nvGraphicFramePr>
          <p:cNvPr id="8" name="Table 7">
            <a:extLst>
              <a:ext uri="{FF2B5EF4-FFF2-40B4-BE49-F238E27FC236}">
                <a16:creationId xmlns:a16="http://schemas.microsoft.com/office/drawing/2014/main" id="{E318AFCA-6BA5-A040-B9CE-CB225A49243A}"/>
              </a:ext>
            </a:extLst>
          </p:cNvPr>
          <p:cNvGraphicFramePr>
            <a:graphicFrameLocks noGrp="1"/>
          </p:cNvGraphicFramePr>
          <p:nvPr>
            <p:extLst>
              <p:ext uri="{D42A27DB-BD31-4B8C-83A1-F6EECF244321}">
                <p14:modId xmlns:p14="http://schemas.microsoft.com/office/powerpoint/2010/main" val="1450584611"/>
              </p:ext>
            </p:extLst>
          </p:nvPr>
        </p:nvGraphicFramePr>
        <p:xfrm>
          <a:off x="6286500" y="3200400"/>
          <a:ext cx="2628900" cy="2395728"/>
        </p:xfrm>
        <a:graphic>
          <a:graphicData uri="http://schemas.openxmlformats.org/drawingml/2006/table">
            <a:tbl>
              <a:tblPr firstRow="1" bandRow="1">
                <a:tableStyleId>{5C22544A-7EE6-4342-B048-85BDC9FD1C3A}</a:tableStyleId>
              </a:tblPr>
              <a:tblGrid>
                <a:gridCol w="1314450">
                  <a:extLst>
                    <a:ext uri="{9D8B030D-6E8A-4147-A177-3AD203B41FA5}">
                      <a16:colId xmlns:a16="http://schemas.microsoft.com/office/drawing/2014/main" val="3229534893"/>
                    </a:ext>
                  </a:extLst>
                </a:gridCol>
                <a:gridCol w="1314450">
                  <a:extLst>
                    <a:ext uri="{9D8B030D-6E8A-4147-A177-3AD203B41FA5}">
                      <a16:colId xmlns:a16="http://schemas.microsoft.com/office/drawing/2014/main" val="1962312986"/>
                    </a:ext>
                  </a:extLst>
                </a:gridCol>
              </a:tblGrid>
              <a:tr h="405384">
                <a:tc gridSpan="2">
                  <a:txBody>
                    <a:bodyPr/>
                    <a:lstStyle/>
                    <a:p>
                      <a:pPr algn="ctr"/>
                      <a:r>
                        <a:rPr lang="en-US" sz="2000" dirty="0"/>
                        <a:t>Experiment setup</a:t>
                      </a:r>
                    </a:p>
                  </a:txBody>
                  <a:tcPr marT="50292" marB="50292"/>
                </a:tc>
                <a:tc hMerge="1">
                  <a:txBody>
                    <a:bodyPr/>
                    <a:lstStyle/>
                    <a:p>
                      <a:endParaRPr lang="en-US" dirty="0"/>
                    </a:p>
                  </a:txBody>
                  <a:tcPr/>
                </a:tc>
                <a:extLst>
                  <a:ext uri="{0D108BD9-81ED-4DB2-BD59-A6C34878D82A}">
                    <a16:rowId xmlns:a16="http://schemas.microsoft.com/office/drawing/2014/main" val="3686948134"/>
                  </a:ext>
                </a:extLst>
              </a:tr>
              <a:tr h="405384">
                <a:tc gridSpan="2">
                  <a:txBody>
                    <a:bodyPr/>
                    <a:lstStyle/>
                    <a:p>
                      <a:r>
                        <a:rPr lang="en-US" sz="2000" dirty="0"/>
                        <a:t>MPTCP has 4 subflows</a:t>
                      </a:r>
                    </a:p>
                  </a:txBody>
                  <a:tcPr marT="50292" marB="50292"/>
                </a:tc>
                <a:tc hMerge="1">
                  <a:txBody>
                    <a:bodyPr/>
                    <a:lstStyle/>
                    <a:p>
                      <a:endParaRPr lang="en-US" sz="1600" dirty="0"/>
                    </a:p>
                  </a:txBody>
                  <a:tcPr/>
                </a:tc>
                <a:extLst>
                  <a:ext uri="{0D108BD9-81ED-4DB2-BD59-A6C34878D82A}">
                    <a16:rowId xmlns:a16="http://schemas.microsoft.com/office/drawing/2014/main" val="636192431"/>
                  </a:ext>
                </a:extLst>
              </a:tr>
              <a:tr h="396240">
                <a:tc>
                  <a:txBody>
                    <a:bodyPr/>
                    <a:lstStyle/>
                    <a:p>
                      <a:r>
                        <a:rPr lang="en-US" sz="2000" dirty="0"/>
                        <a:t>RTT</a:t>
                      </a:r>
                    </a:p>
                  </a:txBody>
                  <a:tcPr/>
                </a:tc>
                <a:tc>
                  <a:txBody>
                    <a:bodyPr/>
                    <a:lstStyle/>
                    <a:p>
                      <a:r>
                        <a:rPr lang="en-US" sz="2000" dirty="0"/>
                        <a:t>20us</a:t>
                      </a:r>
                    </a:p>
                  </a:txBody>
                  <a:tcPr/>
                </a:tc>
                <a:extLst>
                  <a:ext uri="{0D108BD9-81ED-4DB2-BD59-A6C34878D82A}">
                    <a16:rowId xmlns:a16="http://schemas.microsoft.com/office/drawing/2014/main" val="3411456596"/>
                  </a:ext>
                </a:extLst>
              </a:tr>
              <a:tr h="396240">
                <a:tc>
                  <a:txBody>
                    <a:bodyPr/>
                    <a:lstStyle/>
                    <a:p>
                      <a:r>
                        <a:rPr lang="en-US" sz="2000" dirty="0"/>
                        <a:t>Flow size</a:t>
                      </a:r>
                    </a:p>
                  </a:txBody>
                  <a:tcPr/>
                </a:tc>
                <a:tc>
                  <a:txBody>
                    <a:bodyPr/>
                    <a:lstStyle/>
                    <a:p>
                      <a:r>
                        <a:rPr lang="en-US" sz="2000" dirty="0"/>
                        <a:t>128KB</a:t>
                      </a:r>
                    </a:p>
                  </a:txBody>
                  <a:tcPr/>
                </a:tc>
                <a:extLst>
                  <a:ext uri="{0D108BD9-81ED-4DB2-BD59-A6C34878D82A}">
                    <a16:rowId xmlns:a16="http://schemas.microsoft.com/office/drawing/2014/main" val="807238541"/>
                  </a:ext>
                </a:extLst>
              </a:tr>
              <a:tr h="396240">
                <a:tc>
                  <a:txBody>
                    <a:bodyPr/>
                    <a:lstStyle/>
                    <a:p>
                      <a:r>
                        <a:rPr lang="en-US" sz="2000" dirty="0"/>
                        <a:t>Link rate</a:t>
                      </a:r>
                    </a:p>
                  </a:txBody>
                  <a:tcPr/>
                </a:tc>
                <a:tc>
                  <a:txBody>
                    <a:bodyPr/>
                    <a:lstStyle/>
                    <a:p>
                      <a:r>
                        <a:rPr lang="en-US" sz="2000" dirty="0"/>
                        <a:t>10Gbps</a:t>
                      </a:r>
                    </a:p>
                  </a:txBody>
                  <a:tcPr/>
                </a:tc>
                <a:extLst>
                  <a:ext uri="{0D108BD9-81ED-4DB2-BD59-A6C34878D82A}">
                    <a16:rowId xmlns:a16="http://schemas.microsoft.com/office/drawing/2014/main" val="1566777368"/>
                  </a:ext>
                </a:extLst>
              </a:tr>
              <a:tr h="396240">
                <a:tc>
                  <a:txBody>
                    <a:bodyPr/>
                    <a:lstStyle/>
                    <a:p>
                      <a:r>
                        <a:rPr lang="en-US" sz="2000" dirty="0"/>
                        <a:t>Buffer size</a:t>
                      </a:r>
                    </a:p>
                  </a:txBody>
                  <a:tcPr/>
                </a:tc>
                <a:tc>
                  <a:txBody>
                    <a:bodyPr/>
                    <a:lstStyle/>
                    <a:p>
                      <a:r>
                        <a:rPr lang="en-US" sz="2000" dirty="0"/>
                        <a:t>100pkts</a:t>
                      </a:r>
                    </a:p>
                  </a:txBody>
                  <a:tcPr/>
                </a:tc>
                <a:extLst>
                  <a:ext uri="{0D108BD9-81ED-4DB2-BD59-A6C34878D82A}">
                    <a16:rowId xmlns:a16="http://schemas.microsoft.com/office/drawing/2014/main" val="1869578434"/>
                  </a:ext>
                </a:extLst>
              </a:tr>
            </a:tbl>
          </a:graphicData>
        </a:graphic>
      </p:graphicFrame>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7009" y="1521240"/>
            <a:ext cx="2715482" cy="1602990"/>
          </a:xfrm>
          <a:prstGeom prst="rect">
            <a:avLst/>
          </a:prstGeom>
        </p:spPr>
      </p:pic>
      <p:grpSp>
        <p:nvGrpSpPr>
          <p:cNvPr id="9" name="Group 8">
            <a:extLst>
              <a:ext uri="{FF2B5EF4-FFF2-40B4-BE49-F238E27FC236}">
                <a16:creationId xmlns:a16="http://schemas.microsoft.com/office/drawing/2014/main" id="{27A53BF4-BE55-A24B-B50A-3CE2E73EFF21}"/>
              </a:ext>
            </a:extLst>
          </p:cNvPr>
          <p:cNvGrpSpPr/>
          <p:nvPr/>
        </p:nvGrpSpPr>
        <p:grpSpPr>
          <a:xfrm>
            <a:off x="1371600" y="2802600"/>
            <a:ext cx="713722" cy="795600"/>
            <a:chOff x="3962400" y="2514600"/>
            <a:chExt cx="713722" cy="795600"/>
          </a:xfrm>
        </p:grpSpPr>
        <p:cxnSp>
          <p:nvCxnSpPr>
            <p:cNvPr id="10" name="Straight Arrow Connector 9">
              <a:extLst>
                <a:ext uri="{FF2B5EF4-FFF2-40B4-BE49-F238E27FC236}">
                  <a16:creationId xmlns:a16="http://schemas.microsoft.com/office/drawing/2014/main" id="{399BB460-D355-CA42-BA5E-6EEC387FED47}"/>
                </a:ext>
              </a:extLst>
            </p:cNvPr>
            <p:cNvCxnSpPr>
              <a:cxnSpLocks/>
            </p:cNvCxnSpPr>
            <p:nvPr/>
          </p:nvCxnSpPr>
          <p:spPr>
            <a:xfrm flipH="1">
              <a:off x="3983296" y="2514600"/>
              <a:ext cx="0" cy="795600"/>
            </a:xfrm>
            <a:prstGeom prst="straightConnector1">
              <a:avLst/>
            </a:prstGeom>
            <a:ln w="28575" cap="sq">
              <a:solidFill>
                <a:srgbClr val="FF0000"/>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CECACB6-8F6A-614F-96C2-EF67FE83BEC6}"/>
                </a:ext>
              </a:extLst>
            </p:cNvPr>
            <p:cNvSpPr txBox="1"/>
            <p:nvPr/>
          </p:nvSpPr>
          <p:spPr>
            <a:xfrm>
              <a:off x="3962400" y="2780065"/>
              <a:ext cx="713722" cy="338554"/>
            </a:xfrm>
            <a:prstGeom prst="rect">
              <a:avLst/>
            </a:prstGeom>
            <a:noFill/>
            <a:ln>
              <a:noFill/>
            </a:ln>
          </p:spPr>
          <p:txBody>
            <a:bodyPr wrap="none" rtlCol="0">
              <a:spAutoFit/>
            </a:bodyPr>
            <a:lstStyle/>
            <a:p>
              <a:r>
                <a:rPr lang="en-US" sz="1600" b="1" dirty="0">
                  <a:solidFill>
                    <a:srgbClr val="FF0000"/>
                  </a:solidFill>
                </a:rPr>
                <a:t>Better</a:t>
              </a:r>
              <a:endParaRPr lang="en-US" b="1" dirty="0">
                <a:solidFill>
                  <a:srgbClr val="FF0000"/>
                </a:solidFill>
              </a:endParaRPr>
            </a:p>
          </p:txBody>
        </p:sp>
      </p:grpSp>
    </p:spTree>
    <p:extLst>
      <p:ext uri="{BB962C8B-B14F-4D97-AF65-F5344CB8AC3E}">
        <p14:creationId xmlns:p14="http://schemas.microsoft.com/office/powerpoint/2010/main" val="84275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8"/>
                                        </p:tgtEl>
                                        <p:attrNameLst>
                                          <p:attrName>r</p:attrName>
                                        </p:attrNameLst>
                                      </p:cBhvr>
                                    </p:animRot>
                                    <p:animRot by="-240000">
                                      <p:cBhvr>
                                        <p:cTn id="15" dur="200" fill="hold">
                                          <p:stCondLst>
                                            <p:cond delay="200"/>
                                          </p:stCondLst>
                                        </p:cTn>
                                        <p:tgtEl>
                                          <p:spTgt spid="8"/>
                                        </p:tgtEl>
                                        <p:attrNameLst>
                                          <p:attrName>r</p:attrName>
                                        </p:attrNameLst>
                                      </p:cBhvr>
                                    </p:animRot>
                                    <p:animRot by="240000">
                                      <p:cBhvr>
                                        <p:cTn id="16" dur="200" fill="hold">
                                          <p:stCondLst>
                                            <p:cond delay="400"/>
                                          </p:stCondLst>
                                        </p:cTn>
                                        <p:tgtEl>
                                          <p:spTgt spid="8"/>
                                        </p:tgtEl>
                                        <p:attrNameLst>
                                          <p:attrName>r</p:attrName>
                                        </p:attrNameLst>
                                      </p:cBhvr>
                                    </p:animRot>
                                    <p:animRot by="-240000">
                                      <p:cBhvr>
                                        <p:cTn id="17" dur="200" fill="hold">
                                          <p:stCondLst>
                                            <p:cond delay="600"/>
                                          </p:stCondLst>
                                        </p:cTn>
                                        <p:tgtEl>
                                          <p:spTgt spid="8"/>
                                        </p:tgtEl>
                                        <p:attrNameLst>
                                          <p:attrName>r</p:attrName>
                                        </p:attrNameLst>
                                      </p:cBhvr>
                                    </p:animRot>
                                    <p:animRot by="120000">
                                      <p:cBhvr>
                                        <p:cTn id="18" dur="200" fill="hold">
                                          <p:stCondLst>
                                            <p:cond delay="800"/>
                                          </p:stCondLst>
                                        </p:cTn>
                                        <p:tgtEl>
                                          <p:spTgt spid="8"/>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6"/>
                                        </p:tgtEl>
                                        <p:attrNameLst>
                                          <p:attrName>r</p:attrName>
                                        </p:attrNameLst>
                                      </p:cBhvr>
                                    </p:animRot>
                                    <p:animRot by="-240000">
                                      <p:cBhvr>
                                        <p:cTn id="23" dur="200" fill="hold">
                                          <p:stCondLst>
                                            <p:cond delay="200"/>
                                          </p:stCondLst>
                                        </p:cTn>
                                        <p:tgtEl>
                                          <p:spTgt spid="6"/>
                                        </p:tgtEl>
                                        <p:attrNameLst>
                                          <p:attrName>r</p:attrName>
                                        </p:attrNameLst>
                                      </p:cBhvr>
                                    </p:animRot>
                                    <p:animRot by="240000">
                                      <p:cBhvr>
                                        <p:cTn id="24" dur="200" fill="hold">
                                          <p:stCondLst>
                                            <p:cond delay="400"/>
                                          </p:stCondLst>
                                        </p:cTn>
                                        <p:tgtEl>
                                          <p:spTgt spid="6"/>
                                        </p:tgtEl>
                                        <p:attrNameLst>
                                          <p:attrName>r</p:attrName>
                                        </p:attrNameLst>
                                      </p:cBhvr>
                                    </p:animRot>
                                    <p:animRot by="-240000">
                                      <p:cBhvr>
                                        <p:cTn id="25" dur="200" fill="hold">
                                          <p:stCondLst>
                                            <p:cond delay="600"/>
                                          </p:stCondLst>
                                        </p:cTn>
                                        <p:tgtEl>
                                          <p:spTgt spid="6"/>
                                        </p:tgtEl>
                                        <p:attrNameLst>
                                          <p:attrName>r</p:attrName>
                                        </p:attrNameLst>
                                      </p:cBhvr>
                                    </p:animRot>
                                    <p:animRot by="120000">
                                      <p:cBhvr>
                                        <p:cTn id="26" dur="200" fill="hold">
                                          <p:stCondLst>
                                            <p:cond delay="800"/>
                                          </p:stCondLst>
                                        </p:cTn>
                                        <p:tgtEl>
                                          <p:spTgt spid="6"/>
                                        </p:tgtEl>
                                        <p:attrNameLst>
                                          <p:attrName>r</p:attrName>
                                        </p:attrNameLst>
                                      </p:cBhvr>
                                    </p:animRot>
                                  </p:childTnLst>
                                </p:cTn>
                              </p:par>
                              <p:par>
                                <p:cTn id="27" presetID="3" presetClass="entr" presetSubtype="1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1000"/>
                                        <p:tgtEl>
                                          <p:spTgt spid="9"/>
                                        </p:tgtEl>
                                      </p:cBhvr>
                                    </p:animEffect>
                                  </p:childTnLst>
                                </p:cTn>
                              </p:par>
                              <p:par>
                                <p:cTn id="30" presetID="26" presetClass="entr" presetSubtype="0" fill="hold" grpId="0" nodeType="withEffect">
                                  <p:stCondLst>
                                    <p:cond delay="100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80">
                                          <p:stCondLst>
                                            <p:cond delay="0"/>
                                          </p:stCondLst>
                                        </p:cTn>
                                        <p:tgtEl>
                                          <p:spTgt spid="11"/>
                                        </p:tgtEl>
                                      </p:cBhvr>
                                    </p:animEffect>
                                    <p:anim calcmode="lin" valueType="num">
                                      <p:cBhvr>
                                        <p:cTn id="3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8" dur="26">
                                          <p:stCondLst>
                                            <p:cond delay="650"/>
                                          </p:stCondLst>
                                        </p:cTn>
                                        <p:tgtEl>
                                          <p:spTgt spid="11"/>
                                        </p:tgtEl>
                                      </p:cBhvr>
                                      <p:to x="100000" y="60000"/>
                                    </p:animScale>
                                    <p:animScale>
                                      <p:cBhvr>
                                        <p:cTn id="39" dur="166" decel="50000">
                                          <p:stCondLst>
                                            <p:cond delay="676"/>
                                          </p:stCondLst>
                                        </p:cTn>
                                        <p:tgtEl>
                                          <p:spTgt spid="11"/>
                                        </p:tgtEl>
                                      </p:cBhvr>
                                      <p:to x="100000" y="100000"/>
                                    </p:animScale>
                                    <p:animScale>
                                      <p:cBhvr>
                                        <p:cTn id="40" dur="26">
                                          <p:stCondLst>
                                            <p:cond delay="1312"/>
                                          </p:stCondLst>
                                        </p:cTn>
                                        <p:tgtEl>
                                          <p:spTgt spid="11"/>
                                        </p:tgtEl>
                                      </p:cBhvr>
                                      <p:to x="100000" y="80000"/>
                                    </p:animScale>
                                    <p:animScale>
                                      <p:cBhvr>
                                        <p:cTn id="41" dur="166" decel="50000">
                                          <p:stCondLst>
                                            <p:cond delay="1338"/>
                                          </p:stCondLst>
                                        </p:cTn>
                                        <p:tgtEl>
                                          <p:spTgt spid="11"/>
                                        </p:tgtEl>
                                      </p:cBhvr>
                                      <p:to x="100000" y="100000"/>
                                    </p:animScale>
                                    <p:animScale>
                                      <p:cBhvr>
                                        <p:cTn id="42" dur="26">
                                          <p:stCondLst>
                                            <p:cond delay="1642"/>
                                          </p:stCondLst>
                                        </p:cTn>
                                        <p:tgtEl>
                                          <p:spTgt spid="11"/>
                                        </p:tgtEl>
                                      </p:cBhvr>
                                      <p:to x="100000" y="90000"/>
                                    </p:animScale>
                                    <p:animScale>
                                      <p:cBhvr>
                                        <p:cTn id="43" dur="166" decel="50000">
                                          <p:stCondLst>
                                            <p:cond delay="1668"/>
                                          </p:stCondLst>
                                        </p:cTn>
                                        <p:tgtEl>
                                          <p:spTgt spid="11"/>
                                        </p:tgtEl>
                                      </p:cBhvr>
                                      <p:to x="100000" y="100000"/>
                                    </p:animScale>
                                    <p:animScale>
                                      <p:cBhvr>
                                        <p:cTn id="44" dur="26">
                                          <p:stCondLst>
                                            <p:cond delay="1808"/>
                                          </p:stCondLst>
                                        </p:cTn>
                                        <p:tgtEl>
                                          <p:spTgt spid="11"/>
                                        </p:tgtEl>
                                      </p:cBhvr>
                                      <p:to x="100000" y="95000"/>
                                    </p:animScale>
                                    <p:animScale>
                                      <p:cBhvr>
                                        <p:cTn id="45"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 2: Last Hop Unfairness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950" y="2544000"/>
            <a:ext cx="2692949" cy="1874838"/>
          </a:xfrm>
        </p:spPr>
      </p:pic>
      <p:sp>
        <p:nvSpPr>
          <p:cNvPr id="4" name="Slide Number Placeholder 3"/>
          <p:cNvSpPr>
            <a:spLocks noGrp="1"/>
          </p:cNvSpPr>
          <p:nvPr>
            <p:ph type="sldNum" sz="quarter" idx="12"/>
          </p:nvPr>
        </p:nvSpPr>
        <p:spPr/>
        <p:txBody>
          <a:bodyPr/>
          <a:lstStyle/>
          <a:p>
            <a:fld id="{3AC99A5B-5B03-425B-9284-2F10A88898BE}" type="slidenum">
              <a:rPr lang="en-US" smtClean="0"/>
              <a:t>8</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4621" y="2544000"/>
            <a:ext cx="2692949" cy="187483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2544000"/>
            <a:ext cx="3432917" cy="1875600"/>
          </a:xfrm>
          <a:prstGeom prst="rect">
            <a:avLst/>
          </a:prstGeom>
        </p:spPr>
      </p:pic>
      <p:sp>
        <p:nvSpPr>
          <p:cNvPr id="10" name="Content Placeholder 2"/>
          <p:cNvSpPr txBox="1">
            <a:spLocks/>
          </p:cNvSpPr>
          <p:nvPr/>
        </p:nvSpPr>
        <p:spPr>
          <a:xfrm>
            <a:off x="304800" y="1500610"/>
            <a:ext cx="8534400" cy="10901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sz="1600" b="1" dirty="0">
                <a:latin typeface="Verdana"/>
                <a:cs typeface="Verdana"/>
              </a:rPr>
              <a:t>Let’s assume:</a:t>
            </a:r>
          </a:p>
          <a:p>
            <a:pPr lvl="1">
              <a:spcBef>
                <a:spcPts val="0"/>
              </a:spcBef>
              <a:defRPr/>
            </a:pPr>
            <a:r>
              <a:rPr lang="en-US" sz="1600" dirty="0">
                <a:latin typeface="Verdana"/>
                <a:cs typeface="Verdana"/>
              </a:rPr>
              <a:t>Propagation delay is zero</a:t>
            </a:r>
          </a:p>
          <a:p>
            <a:pPr lvl="1">
              <a:spcBef>
                <a:spcPts val="0"/>
              </a:spcBef>
              <a:defRPr/>
            </a:pPr>
            <a:r>
              <a:rPr lang="en-US" sz="1600" dirty="0">
                <a:latin typeface="Verdana"/>
                <a:cs typeface="Verdana"/>
              </a:rPr>
              <a:t>Marking threshold (K) at switches sets to 4 packets (K=4)</a:t>
            </a:r>
          </a:p>
          <a:p>
            <a:pPr lvl="1">
              <a:spcBef>
                <a:spcPts val="0"/>
              </a:spcBef>
              <a:defRPr/>
            </a:pPr>
            <a:r>
              <a:rPr lang="en-US" sz="1600" dirty="0">
                <a:latin typeface="Verdana"/>
                <a:cs typeface="Verdana"/>
              </a:rPr>
              <a:t>Minimum congestion window size sets to one packet (</a:t>
            </a:r>
            <a:r>
              <a:rPr lang="en-US" sz="1600" dirty="0" err="1">
                <a:latin typeface="Verdana"/>
                <a:cs typeface="Verdana"/>
              </a:rPr>
              <a:t>cwnd</a:t>
            </a:r>
            <a:r>
              <a:rPr lang="en-US" sz="1600" baseline="-25000" dirty="0" err="1">
                <a:latin typeface="Verdana"/>
                <a:cs typeface="Verdana"/>
              </a:rPr>
              <a:t>min</a:t>
            </a:r>
            <a:r>
              <a:rPr lang="en-US" sz="1600" dirty="0">
                <a:latin typeface="Verdana"/>
                <a:cs typeface="Verdana"/>
              </a:rPr>
              <a:t>=1)</a:t>
            </a:r>
          </a:p>
        </p:txBody>
      </p:sp>
      <p:sp>
        <p:nvSpPr>
          <p:cNvPr id="11" name="Content Placeholder 2"/>
          <p:cNvSpPr txBox="1">
            <a:spLocks/>
          </p:cNvSpPr>
          <p:nvPr/>
        </p:nvSpPr>
        <p:spPr>
          <a:xfrm>
            <a:off x="91800" y="4378210"/>
            <a:ext cx="2880000" cy="2160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latin typeface="Verdana"/>
                <a:cs typeface="Verdana"/>
              </a:rPr>
              <a:t>Normal situation</a:t>
            </a:r>
          </a:p>
          <a:p>
            <a:r>
              <a:rPr lang="en-US" sz="1600" dirty="0"/>
              <a:t>Two single-path flows share the link fairly. Each flow generating two packets per RTT on average</a:t>
            </a:r>
          </a:p>
        </p:txBody>
      </p:sp>
      <p:sp>
        <p:nvSpPr>
          <p:cNvPr id="13" name="Content Placeholder 2"/>
          <p:cNvSpPr txBox="1">
            <a:spLocks/>
          </p:cNvSpPr>
          <p:nvPr/>
        </p:nvSpPr>
        <p:spPr>
          <a:xfrm>
            <a:off x="2880000" y="4378210"/>
            <a:ext cx="3216000" cy="2160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latin typeface="Verdana"/>
                <a:cs typeface="Verdana"/>
              </a:rPr>
              <a:t>Persistent buffer inflation</a:t>
            </a:r>
          </a:p>
          <a:p>
            <a:r>
              <a:rPr lang="en-US" sz="1600" dirty="0"/>
              <a:t>A new arriving packet always finds the queue size equal to K. Each flow is thus forced to reduce its </a:t>
            </a:r>
            <a:r>
              <a:rPr lang="en-US" sz="1600" dirty="0" err="1"/>
              <a:t>cwnd</a:t>
            </a:r>
            <a:r>
              <a:rPr lang="en-US" sz="1600" dirty="0"/>
              <a:t> to one packet</a:t>
            </a:r>
            <a:endParaRPr lang="en-US" sz="1600" dirty="0">
              <a:latin typeface="Verdana"/>
              <a:cs typeface="Verdana"/>
            </a:endParaRPr>
          </a:p>
        </p:txBody>
      </p:sp>
      <p:sp>
        <p:nvSpPr>
          <p:cNvPr id="14" name="Content Placeholder 2"/>
          <p:cNvSpPr txBox="1">
            <a:spLocks/>
          </p:cNvSpPr>
          <p:nvPr/>
        </p:nvSpPr>
        <p:spPr>
          <a:xfrm>
            <a:off x="6018305" y="4378210"/>
            <a:ext cx="3125695" cy="2160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latin typeface="Verdana"/>
                <a:cs typeface="Verdana"/>
              </a:rPr>
              <a:t>Last hop unfairness</a:t>
            </a:r>
            <a:endParaRPr lang="en-US" sz="1600" dirty="0"/>
          </a:p>
          <a:p>
            <a:r>
              <a:rPr lang="en-US" sz="1600" dirty="0"/>
              <a:t>The multipath flow (S5) with 4 subflows sending four times more packets than single-path flows</a:t>
            </a:r>
          </a:p>
        </p:txBody>
      </p:sp>
      <p:sp>
        <p:nvSpPr>
          <p:cNvPr id="15" name="Rounded Rectangle 14"/>
          <p:cNvSpPr/>
          <p:nvPr/>
        </p:nvSpPr>
        <p:spPr>
          <a:xfrm>
            <a:off x="77695" y="5943600"/>
            <a:ext cx="8991600" cy="764632"/>
          </a:xfrm>
          <a:prstGeom prst="roundRect">
            <a:avLst/>
          </a:prstGeom>
          <a:blipFill>
            <a:blip r:embed="rId6"/>
            <a:tile tx="0" ty="0" sx="100000" sy="100000" flip="none" algn="tl"/>
          </a:bli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b="1" dirty="0">
                <a:latin typeface="Verdana" charset="0"/>
                <a:ea typeface="Verdana" charset="0"/>
                <a:cs typeface="Verdana" charset="0"/>
              </a:rPr>
              <a:t>The LHU leads to severe unfairness and significantly escalates the likelihood of persistent buffer inflation</a:t>
            </a:r>
          </a:p>
        </p:txBody>
      </p:sp>
    </p:spTree>
    <p:extLst>
      <p:ext uri="{BB962C8B-B14F-4D97-AF65-F5344CB8AC3E}">
        <p14:creationId xmlns:p14="http://schemas.microsoft.com/office/powerpoint/2010/main" val="107395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1"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p:tgtEl>
                                          <p:spTgt spid="15"/>
                                        </p:tgtEl>
                                        <p:attrNameLst>
                                          <p:attrName>ppt_y</p:attrName>
                                        </p:attrNameLst>
                                      </p:cBhvr>
                                      <p:tavLst>
                                        <p:tav tm="0">
                                          <p:val>
                                            <p:strVal val="#ppt_y+#ppt_h*1.125000"/>
                                          </p:val>
                                        </p:tav>
                                        <p:tav tm="100000">
                                          <p:val>
                                            <p:strVal val="#ppt_y"/>
                                          </p:val>
                                        </p:tav>
                                      </p:tavLst>
                                    </p:anim>
                                    <p:animEffect transition="in" filter="wipe(up)">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1292639"/>
            <a:ext cx="7101762" cy="4261057"/>
          </a:xfrm>
        </p:spPr>
      </p:pic>
      <p:grpSp>
        <p:nvGrpSpPr>
          <p:cNvPr id="18" name="Group 17">
            <a:extLst>
              <a:ext uri="{FF2B5EF4-FFF2-40B4-BE49-F238E27FC236}">
                <a16:creationId xmlns:a16="http://schemas.microsoft.com/office/drawing/2014/main" id="{9789E9AE-2626-854B-88FD-FBED3859479D}"/>
              </a:ext>
            </a:extLst>
          </p:cNvPr>
          <p:cNvGrpSpPr/>
          <p:nvPr/>
        </p:nvGrpSpPr>
        <p:grpSpPr>
          <a:xfrm>
            <a:off x="1224091" y="3661213"/>
            <a:ext cx="762000" cy="1672787"/>
            <a:chOff x="9982200" y="3593068"/>
            <a:chExt cx="762000" cy="1672786"/>
          </a:xfrm>
          <a:noFill/>
        </p:grpSpPr>
        <p:sp>
          <p:nvSpPr>
            <p:cNvPr id="15" name="Oval 14">
              <a:extLst>
                <a:ext uri="{FF2B5EF4-FFF2-40B4-BE49-F238E27FC236}">
                  <a16:creationId xmlns:a16="http://schemas.microsoft.com/office/drawing/2014/main" id="{B84BE12B-BCFC-C445-935D-AABAD23341B7}"/>
                </a:ext>
              </a:extLst>
            </p:cNvPr>
            <p:cNvSpPr/>
            <p:nvPr/>
          </p:nvSpPr>
          <p:spPr>
            <a:xfrm>
              <a:off x="9982200" y="3925147"/>
              <a:ext cx="762000" cy="1340707"/>
            </a:xfrm>
            <a:prstGeom prst="ellipse">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TextBox 15">
              <a:extLst>
                <a:ext uri="{FF2B5EF4-FFF2-40B4-BE49-F238E27FC236}">
                  <a16:creationId xmlns:a16="http://schemas.microsoft.com/office/drawing/2014/main" id="{13D3266F-78BD-E44C-9CE1-4A873357ACA4}"/>
                </a:ext>
              </a:extLst>
            </p:cNvPr>
            <p:cNvSpPr txBox="1"/>
            <p:nvPr/>
          </p:nvSpPr>
          <p:spPr>
            <a:xfrm>
              <a:off x="9982200" y="3593068"/>
              <a:ext cx="762000" cy="369332"/>
            </a:xfrm>
            <a:prstGeom prst="rect">
              <a:avLst/>
            </a:prstGeom>
            <a:grpFill/>
          </p:spPr>
          <p:txBody>
            <a:bodyPr wrap="square" rtlCol="0">
              <a:spAutoFit/>
            </a:bodyPr>
            <a:lstStyle/>
            <a:p>
              <a:pPr algn="ctr"/>
              <a:r>
                <a:rPr lang="en-US" b="1" dirty="0"/>
                <a:t>Fair</a:t>
              </a:r>
            </a:p>
          </p:txBody>
        </p:sp>
      </p:grpSp>
      <p:grpSp>
        <p:nvGrpSpPr>
          <p:cNvPr id="20" name="Group 19">
            <a:extLst>
              <a:ext uri="{FF2B5EF4-FFF2-40B4-BE49-F238E27FC236}">
                <a16:creationId xmlns:a16="http://schemas.microsoft.com/office/drawing/2014/main" id="{D304664A-A6B2-F640-A8DC-3A3A80BA6FB9}"/>
              </a:ext>
            </a:extLst>
          </p:cNvPr>
          <p:cNvGrpSpPr/>
          <p:nvPr/>
        </p:nvGrpSpPr>
        <p:grpSpPr>
          <a:xfrm>
            <a:off x="5410200" y="1672712"/>
            <a:ext cx="1219200" cy="3661287"/>
            <a:chOff x="9394244" y="1941553"/>
            <a:chExt cx="1219200" cy="3661287"/>
          </a:xfrm>
        </p:grpSpPr>
        <p:sp>
          <p:nvSpPr>
            <p:cNvPr id="14" name="Oval 13">
              <a:extLst>
                <a:ext uri="{FF2B5EF4-FFF2-40B4-BE49-F238E27FC236}">
                  <a16:creationId xmlns:a16="http://schemas.microsoft.com/office/drawing/2014/main" id="{5E2DCFC4-A5A8-3A4D-B0FE-AF54894E8F85}"/>
                </a:ext>
              </a:extLst>
            </p:cNvPr>
            <p:cNvSpPr/>
            <p:nvPr/>
          </p:nvSpPr>
          <p:spPr>
            <a:xfrm>
              <a:off x="9495844" y="2263495"/>
              <a:ext cx="1016000" cy="3339345"/>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 name="TextBox 16">
              <a:extLst>
                <a:ext uri="{FF2B5EF4-FFF2-40B4-BE49-F238E27FC236}">
                  <a16:creationId xmlns:a16="http://schemas.microsoft.com/office/drawing/2014/main" id="{E68529AB-8261-F045-9042-99CFD1377B20}"/>
                </a:ext>
              </a:extLst>
            </p:cNvPr>
            <p:cNvSpPr txBox="1"/>
            <p:nvPr/>
          </p:nvSpPr>
          <p:spPr>
            <a:xfrm>
              <a:off x="9394244" y="1941553"/>
              <a:ext cx="1219200" cy="367850"/>
            </a:xfrm>
            <a:prstGeom prst="rect">
              <a:avLst/>
            </a:prstGeom>
            <a:noFill/>
          </p:spPr>
          <p:txBody>
            <a:bodyPr wrap="square" rtlCol="0">
              <a:spAutoFit/>
            </a:bodyPr>
            <a:lstStyle/>
            <a:p>
              <a:pPr algn="ctr"/>
              <a:r>
                <a:rPr lang="en-US" b="1" dirty="0"/>
                <a:t>Unfair</a:t>
              </a:r>
            </a:p>
          </p:txBody>
        </p:sp>
      </p:grpSp>
      <p:sp>
        <p:nvSpPr>
          <p:cNvPr id="2" name="Title 1"/>
          <p:cNvSpPr>
            <a:spLocks noGrp="1"/>
          </p:cNvSpPr>
          <p:nvPr>
            <p:ph type="title"/>
          </p:nvPr>
        </p:nvSpPr>
        <p:spPr/>
        <p:txBody>
          <a:bodyPr>
            <a:normAutofit/>
          </a:bodyPr>
          <a:lstStyle/>
          <a:p>
            <a:r>
              <a:rPr lang="en-US" dirty="0"/>
              <a:t>LHU in practice</a:t>
            </a:r>
          </a:p>
        </p:txBody>
      </p:sp>
      <p:sp>
        <p:nvSpPr>
          <p:cNvPr id="4" name="Slide Number Placeholder 3"/>
          <p:cNvSpPr>
            <a:spLocks noGrp="1"/>
          </p:cNvSpPr>
          <p:nvPr>
            <p:ph type="sldNum" sz="quarter" idx="12"/>
          </p:nvPr>
        </p:nvSpPr>
        <p:spPr/>
        <p:txBody>
          <a:bodyPr/>
          <a:lstStyle/>
          <a:p>
            <a:fld id="{3AC99A5B-5B03-425B-9284-2F10A88898BE}" type="slidenum">
              <a:rPr lang="en-US" smtClean="0"/>
              <a:t>9</a:t>
            </a:fld>
            <a:endParaRPr lang="en-US"/>
          </a:p>
        </p:txBody>
      </p:sp>
      <p:sp>
        <p:nvSpPr>
          <p:cNvPr id="6" name="Content Placeholder 2"/>
          <p:cNvSpPr txBox="1">
            <a:spLocks/>
          </p:cNvSpPr>
          <p:nvPr/>
        </p:nvSpPr>
        <p:spPr>
          <a:xfrm>
            <a:off x="1650640" y="4994053"/>
            <a:ext cx="5842720" cy="5596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400" dirty="0">
              <a:latin typeface="Verdana"/>
              <a:cs typeface="Verdana"/>
            </a:endParaRPr>
          </a:p>
        </p:txBody>
      </p:sp>
      <p:sp>
        <p:nvSpPr>
          <p:cNvPr id="8" name="Rounded Rectangle 7"/>
          <p:cNvSpPr/>
          <p:nvPr/>
        </p:nvSpPr>
        <p:spPr>
          <a:xfrm>
            <a:off x="77695" y="5634700"/>
            <a:ext cx="8991600" cy="812319"/>
          </a:xfrm>
          <a:prstGeom prst="roundRect">
            <a:avLst/>
          </a:prstGeom>
          <a:blipFill>
            <a:blip r:embed="rId4"/>
            <a:tile tx="0" ty="0" sx="100000" sy="100000" flip="none" algn="tl"/>
          </a:bli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latin typeface="Verdana"/>
                <a:cs typeface="Verdana"/>
              </a:rPr>
              <a:t>As the number of XMP’s subflows increases, the impact of LHU problem increases</a:t>
            </a:r>
          </a:p>
        </p:txBody>
      </p:sp>
      <p:graphicFrame>
        <p:nvGraphicFramePr>
          <p:cNvPr id="10" name="Table 9">
            <a:extLst>
              <a:ext uri="{FF2B5EF4-FFF2-40B4-BE49-F238E27FC236}">
                <a16:creationId xmlns:a16="http://schemas.microsoft.com/office/drawing/2014/main" id="{03B4C83B-DADF-4D45-93CA-EB6AE05351F8}"/>
              </a:ext>
            </a:extLst>
          </p:cNvPr>
          <p:cNvGraphicFramePr>
            <a:graphicFrameLocks noGrp="1"/>
          </p:cNvGraphicFramePr>
          <p:nvPr>
            <p:extLst>
              <p:ext uri="{D42A27DB-BD31-4B8C-83A1-F6EECF244321}">
                <p14:modId xmlns:p14="http://schemas.microsoft.com/office/powerpoint/2010/main" val="284467330"/>
              </p:ext>
            </p:extLst>
          </p:nvPr>
        </p:nvGraphicFramePr>
        <p:xfrm>
          <a:off x="6781799" y="1627632"/>
          <a:ext cx="2133601" cy="3450336"/>
        </p:xfrm>
        <a:graphic>
          <a:graphicData uri="http://schemas.openxmlformats.org/drawingml/2006/table">
            <a:tbl>
              <a:tblPr firstRow="1" bandRow="1">
                <a:tableStyleId>{5C22544A-7EE6-4342-B048-85BDC9FD1C3A}</a:tableStyleId>
              </a:tblPr>
              <a:tblGrid>
                <a:gridCol w="2133601">
                  <a:extLst>
                    <a:ext uri="{9D8B030D-6E8A-4147-A177-3AD203B41FA5}">
                      <a16:colId xmlns:a16="http://schemas.microsoft.com/office/drawing/2014/main" val="3229534893"/>
                    </a:ext>
                  </a:extLst>
                </a:gridCol>
              </a:tblGrid>
              <a:tr h="276106">
                <a:tc>
                  <a:txBody>
                    <a:bodyPr/>
                    <a:lstStyle/>
                    <a:p>
                      <a:pPr algn="ctr"/>
                      <a:r>
                        <a:rPr lang="en-US" sz="2000" dirty="0"/>
                        <a:t>Experiment setup</a:t>
                      </a:r>
                    </a:p>
                  </a:txBody>
                  <a:tcPr marT="50292" marB="50292"/>
                </a:tc>
                <a:extLst>
                  <a:ext uri="{0D108BD9-81ED-4DB2-BD59-A6C34878D82A}">
                    <a16:rowId xmlns:a16="http://schemas.microsoft.com/office/drawing/2014/main" val="3686948134"/>
                  </a:ext>
                </a:extLst>
              </a:tr>
              <a:tr h="531902">
                <a:tc>
                  <a:txBody>
                    <a:bodyPr/>
                    <a:lstStyle/>
                    <a:p>
                      <a:pPr algn="l"/>
                      <a:r>
                        <a:rPr lang="en-US" sz="2000" dirty="0"/>
                        <a:t>8 DCTCP flows competing with one XMP flow</a:t>
                      </a:r>
                    </a:p>
                  </a:txBody>
                  <a:tcPr marT="50292" marB="50292"/>
                </a:tc>
                <a:extLst>
                  <a:ext uri="{0D108BD9-81ED-4DB2-BD59-A6C34878D82A}">
                    <a16:rowId xmlns:a16="http://schemas.microsoft.com/office/drawing/2014/main" val="636192431"/>
                  </a:ext>
                </a:extLst>
              </a:tr>
              <a:tr h="531902">
                <a:tc>
                  <a:txBody>
                    <a:bodyPr/>
                    <a:lstStyle/>
                    <a:p>
                      <a:pPr algn="l"/>
                      <a:r>
                        <a:rPr lang="en-US" sz="2000" dirty="0"/>
                        <a:t>X-axis shows the number of XMP’s subflows in each experiment</a:t>
                      </a:r>
                    </a:p>
                  </a:txBody>
                  <a:tcPr marT="50292" marB="50292"/>
                </a:tc>
                <a:extLst>
                  <a:ext uri="{0D108BD9-81ED-4DB2-BD59-A6C34878D82A}">
                    <a16:rowId xmlns:a16="http://schemas.microsoft.com/office/drawing/2014/main" val="3171843114"/>
                  </a:ext>
                </a:extLst>
              </a:tr>
              <a:tr h="531902">
                <a:tc>
                  <a:txBody>
                    <a:bodyPr/>
                    <a:lstStyle/>
                    <a:p>
                      <a:pPr algn="l"/>
                      <a:r>
                        <a:rPr lang="en-US" sz="2000" dirty="0"/>
                        <a:t>Y-axis shows the mean goodput</a:t>
                      </a:r>
                    </a:p>
                  </a:txBody>
                  <a:tcPr marT="50292" marB="50292"/>
                </a:tc>
                <a:extLst>
                  <a:ext uri="{0D108BD9-81ED-4DB2-BD59-A6C34878D82A}">
                    <a16:rowId xmlns:a16="http://schemas.microsoft.com/office/drawing/2014/main" val="4073410011"/>
                  </a:ext>
                </a:extLst>
              </a:tr>
            </a:tbl>
          </a:graphicData>
        </a:graphic>
      </p:graphicFrame>
    </p:spTree>
    <p:extLst>
      <p:ext uri="{BB962C8B-B14F-4D97-AF65-F5344CB8AC3E}">
        <p14:creationId xmlns:p14="http://schemas.microsoft.com/office/powerpoint/2010/main" val="43550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par>
                                <p:cTn id="16" presetID="3" presetClass="entr" presetSubtype="1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par>
                                <p:cTn id="19" presetID="37"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900" decel="100000" fill="hold"/>
                                        <p:tgtEl>
                                          <p:spTgt spid="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{FBB6B208-3589-B644-A88C-A47A8F59376E}tf10001120</Template>
  <TotalTime>84718</TotalTime>
  <Words>1819</Words>
  <Application>Microsoft Macintosh PowerPoint</Application>
  <PresentationFormat>On-screen Show (4:3)</PresentationFormat>
  <Paragraphs>282</Paragraphs>
  <Slides>19</Slides>
  <Notes>15</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Helvetica</vt:lpstr>
      <vt:lpstr>Verdana</vt:lpstr>
      <vt:lpstr>Office Theme</vt:lpstr>
      <vt:lpstr>AMP: An Adaptive Multipath TCP for Data Center Networks</vt:lpstr>
      <vt:lpstr>Data centre networks (DCN)</vt:lpstr>
      <vt:lpstr>Network congestion in DCNs</vt:lpstr>
      <vt:lpstr>Existing solutions</vt:lpstr>
      <vt:lpstr>Problems with ECN-capable variant of MPTCP</vt:lpstr>
      <vt:lpstr>Problem 1: Incast</vt:lpstr>
      <vt:lpstr>Incast in practice</vt:lpstr>
      <vt:lpstr>Problem 2: Last Hop Unfairness</vt:lpstr>
      <vt:lpstr>LHU in practice</vt:lpstr>
      <vt:lpstr>Incast vs. LHU (recap)</vt:lpstr>
      <vt:lpstr>Our solution </vt:lpstr>
      <vt:lpstr>AMP design</vt:lpstr>
      <vt:lpstr>AMP also simplifies congestion control operation</vt:lpstr>
      <vt:lpstr>AMP under LHU</vt:lpstr>
      <vt:lpstr>AMP under Incast</vt:lpstr>
      <vt:lpstr>Summary</vt:lpstr>
      <vt:lpstr>Source code </vt:lpstr>
      <vt:lpstr>Thank You!</vt:lpstr>
      <vt:lpstr>Last Hop Unfairness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dc:creator>
  <cp:lastModifiedBy>Morteza Kheirkhah</cp:lastModifiedBy>
  <cp:revision>6771</cp:revision>
  <cp:lastPrinted>2019-05-19T15:51:45Z</cp:lastPrinted>
  <dcterms:created xsi:type="dcterms:W3CDTF">2012-10-21T18:32:46Z</dcterms:created>
  <dcterms:modified xsi:type="dcterms:W3CDTF">2019-05-20T06:43:23Z</dcterms:modified>
</cp:coreProperties>
</file>