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4.jpg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4" r:id="rId2"/>
    <p:sldId id="571" r:id="rId3"/>
    <p:sldId id="546" r:id="rId4"/>
    <p:sldId id="575" r:id="rId5"/>
    <p:sldId id="576" r:id="rId6"/>
    <p:sldId id="550" r:id="rId7"/>
    <p:sldId id="570" r:id="rId8"/>
    <p:sldId id="572" r:id="rId9"/>
    <p:sldId id="551" r:id="rId10"/>
    <p:sldId id="574" r:id="rId11"/>
    <p:sldId id="573" r:id="rId12"/>
    <p:sldId id="578" r:id="rId13"/>
    <p:sldId id="553" r:id="rId14"/>
    <p:sldId id="555" r:id="rId15"/>
    <p:sldId id="556" r:id="rId16"/>
    <p:sldId id="558" r:id="rId17"/>
    <p:sldId id="559" r:id="rId18"/>
    <p:sldId id="561" r:id="rId19"/>
    <p:sldId id="577" r:id="rId20"/>
    <p:sldId id="565" r:id="rId21"/>
    <p:sldId id="564" r:id="rId22"/>
    <p:sldId id="5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EE918"/>
    <a:srgbClr val="F8B57E"/>
    <a:srgbClr val="70BFD3"/>
    <a:srgbClr val="9EBB61"/>
    <a:srgbClr val="BD0A12"/>
    <a:srgbClr val="42FF08"/>
    <a:srgbClr val="F7BE0D"/>
    <a:srgbClr val="4AFF0A"/>
    <a:srgbClr val="68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87214" autoAdjust="0"/>
  </p:normalViewPr>
  <p:slideViewPr>
    <p:cSldViewPr>
      <p:cViewPr>
        <p:scale>
          <a:sx n="76" d="100"/>
          <a:sy n="76" d="100"/>
        </p:scale>
        <p:origin x="-2072" y="-80"/>
      </p:cViewPr>
      <p:guideLst>
        <p:guide orient="horz" pos="4319"/>
        <p:guide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0FFF-E306-8F49-A2A4-02AA5FB6AC83}" type="datetimeFigureOut">
              <a:rPr lang="en-US" smtClean="0"/>
              <a:t>27/04/2016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C8A0F-B238-DA4F-9958-E1AEB9F53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38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0D63-EC7C-4976-A9D0-162F3D939C4E}" type="datetimeFigureOut">
              <a:rPr lang="en-US" smtClean="0"/>
              <a:t>27/04/2016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30A9A-2637-4F4B-B8F8-240F39B08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0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 George and Ian Wakeman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73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6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3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5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9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87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5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6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2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7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0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71329" y="1430708"/>
            <a:ext cx="8610600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4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6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8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9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AC99A5B-5B03-425B-9284-2F10A8889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7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3366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85" y="1371600"/>
            <a:ext cx="8763000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GB" sz="3200" dirty="0">
                <a:solidFill>
                  <a:srgbClr val="0033CC"/>
                </a:solidFill>
                <a:cs typeface="Times New Roman"/>
              </a:rPr>
              <a:t>MMPTCP: A </a:t>
            </a:r>
            <a:r>
              <a:rPr lang="en-GB" altLang="en-GB" sz="3200" dirty="0" smtClean="0">
                <a:solidFill>
                  <a:srgbClr val="0033CC"/>
                </a:solidFill>
                <a:cs typeface="Times New Roman"/>
              </a:rPr>
              <a:t>Multipath Transport </a:t>
            </a:r>
            <a:r>
              <a:rPr lang="en-GB" altLang="en-GB" sz="3200" dirty="0">
                <a:solidFill>
                  <a:srgbClr val="0033CC"/>
                </a:solidFill>
                <a:cs typeface="Times New Roman"/>
              </a:rPr>
              <a:t>Protocol for Data </a:t>
            </a:r>
            <a:r>
              <a:rPr lang="en-GB" altLang="en-GB" sz="3200" dirty="0" smtClean="0">
                <a:solidFill>
                  <a:srgbClr val="0033CC"/>
                </a:solidFill>
                <a:cs typeface="Times New Roman"/>
              </a:rPr>
              <a:t>Centres</a:t>
            </a:r>
            <a:endParaRPr lang="en-GB" altLang="en-GB" sz="3200" dirty="0">
              <a:solidFill>
                <a:srgbClr val="0033CC"/>
              </a:solidFill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32766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 err="1" smtClean="0">
                <a:solidFill>
                  <a:srgbClr val="000000"/>
                </a:solidFill>
              </a:rPr>
              <a:t>Morteza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Kheirkhah</a:t>
            </a:r>
            <a:endParaRPr lang="en-US" sz="36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University of Edinburgh, UK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Ian Wakeman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George </a:t>
            </a:r>
            <a:r>
              <a:rPr lang="en-US" sz="2800" dirty="0" err="1" smtClean="0">
                <a:solidFill>
                  <a:srgbClr val="000000"/>
                </a:solidFill>
              </a:rPr>
              <a:t>Parisis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University of Sussex, UK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357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IEEE INFOCOM  2016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9"/>
    </mc:Choice>
    <mc:Fallback xmlns="">
      <p:transition xmlns:p14="http://schemas.microsoft.com/office/powerpoint/2010/main" spd="slow" advTm="189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4800600" y="5665732"/>
            <a:ext cx="68580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3000" y="5665732"/>
            <a:ext cx="68580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MPTCP: Bad for Short Flows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99A5B-5B03-425B-9284-2F10A88898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94410" y="2971800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74720" y="2971800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55030" y="2971800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35340" y="2971800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492742" y="3201670"/>
            <a:ext cx="4278970" cy="2456863"/>
          </a:xfrm>
          <a:custGeom>
            <a:avLst/>
            <a:gdLst>
              <a:gd name="connsiteX0" fmla="*/ 0 w 4278970"/>
              <a:gd name="connsiteY0" fmla="*/ 2433125 h 2456863"/>
              <a:gd name="connsiteX1" fmla="*/ 0 w 4278970"/>
              <a:gd name="connsiteY1" fmla="*/ 1608236 h 2456863"/>
              <a:gd name="connsiteX2" fmla="*/ 599412 w 4278970"/>
              <a:gd name="connsiteY2" fmla="*/ 1412399 h 2456863"/>
              <a:gd name="connsiteX3" fmla="*/ 605347 w 4278970"/>
              <a:gd name="connsiteY3" fmla="*/ 1145349 h 2456863"/>
              <a:gd name="connsiteX4" fmla="*/ 3649885 w 4278970"/>
              <a:gd name="connsiteY4" fmla="*/ 0 h 2456863"/>
              <a:gd name="connsiteX5" fmla="*/ 4255231 w 4278970"/>
              <a:gd name="connsiteY5" fmla="*/ 1133480 h 2456863"/>
              <a:gd name="connsiteX6" fmla="*/ 4278970 w 4278970"/>
              <a:gd name="connsiteY6" fmla="*/ 1394596 h 2456863"/>
              <a:gd name="connsiteX7" fmla="*/ 3649885 w 4278970"/>
              <a:gd name="connsiteY7" fmla="*/ 1602302 h 2456863"/>
              <a:gd name="connsiteX8" fmla="*/ 3643950 w 4278970"/>
              <a:gd name="connsiteY8" fmla="*/ 1851549 h 2456863"/>
              <a:gd name="connsiteX9" fmla="*/ 3649885 w 4278970"/>
              <a:gd name="connsiteY9" fmla="*/ 2456863 h 245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8970" h="2456863">
                <a:moveTo>
                  <a:pt x="0" y="2433125"/>
                </a:moveTo>
                <a:lnTo>
                  <a:pt x="0" y="1608236"/>
                </a:lnTo>
                <a:lnTo>
                  <a:pt x="599412" y="1412399"/>
                </a:lnTo>
                <a:lnTo>
                  <a:pt x="605347" y="1145349"/>
                </a:lnTo>
                <a:lnTo>
                  <a:pt x="3649885" y="0"/>
                </a:lnTo>
                <a:lnTo>
                  <a:pt x="4255231" y="1133480"/>
                </a:lnTo>
                <a:lnTo>
                  <a:pt x="4278970" y="1394596"/>
                </a:lnTo>
                <a:lnTo>
                  <a:pt x="3649885" y="1602302"/>
                </a:lnTo>
                <a:lnTo>
                  <a:pt x="3643950" y="1851549"/>
                </a:lnTo>
                <a:cubicBezTo>
                  <a:pt x="3645928" y="2053320"/>
                  <a:pt x="3647907" y="2255092"/>
                  <a:pt x="3649885" y="2456863"/>
                </a:cubicBezTo>
              </a:path>
            </a:pathLst>
          </a:custGeom>
          <a:ln w="38100" cmpd="sng">
            <a:solidFill>
              <a:schemeClr val="accent6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482032" y="3231532"/>
            <a:ext cx="3663216" cy="2427840"/>
          </a:xfrm>
          <a:custGeom>
            <a:avLst/>
            <a:gdLst>
              <a:gd name="connsiteX0" fmla="*/ 0 w 3663216"/>
              <a:gd name="connsiteY0" fmla="*/ 2419200 h 2427840"/>
              <a:gd name="connsiteX1" fmla="*/ 0 w 3663216"/>
              <a:gd name="connsiteY1" fmla="*/ 1840320 h 2427840"/>
              <a:gd name="connsiteX2" fmla="*/ 8639 w 3663216"/>
              <a:gd name="connsiteY2" fmla="*/ 1598400 h 2427840"/>
              <a:gd name="connsiteX3" fmla="*/ 8639 w 3663216"/>
              <a:gd name="connsiteY3" fmla="*/ 1382400 h 2427840"/>
              <a:gd name="connsiteX4" fmla="*/ 17279 w 3663216"/>
              <a:gd name="connsiteY4" fmla="*/ 1140480 h 2427840"/>
              <a:gd name="connsiteX5" fmla="*/ 898524 w 3663216"/>
              <a:gd name="connsiteY5" fmla="*/ 0 h 2427840"/>
              <a:gd name="connsiteX6" fmla="*/ 3654576 w 3663216"/>
              <a:gd name="connsiteY6" fmla="*/ 1140480 h 2427840"/>
              <a:gd name="connsiteX7" fmla="*/ 3654576 w 3663216"/>
              <a:gd name="connsiteY7" fmla="*/ 1391040 h 2427840"/>
              <a:gd name="connsiteX8" fmla="*/ 3645936 w 3663216"/>
              <a:gd name="connsiteY8" fmla="*/ 1598400 h 2427840"/>
              <a:gd name="connsiteX9" fmla="*/ 3645936 w 3663216"/>
              <a:gd name="connsiteY9" fmla="*/ 1840320 h 2427840"/>
              <a:gd name="connsiteX10" fmla="*/ 3663216 w 3663216"/>
              <a:gd name="connsiteY10" fmla="*/ 2427840 h 2427840"/>
              <a:gd name="connsiteX0" fmla="*/ 0 w 3670243"/>
              <a:gd name="connsiteY0" fmla="*/ 2419200 h 2427840"/>
              <a:gd name="connsiteX1" fmla="*/ 0 w 3670243"/>
              <a:gd name="connsiteY1" fmla="*/ 1840320 h 2427840"/>
              <a:gd name="connsiteX2" fmla="*/ 8639 w 3670243"/>
              <a:gd name="connsiteY2" fmla="*/ 1598400 h 2427840"/>
              <a:gd name="connsiteX3" fmla="*/ 8639 w 3670243"/>
              <a:gd name="connsiteY3" fmla="*/ 1382400 h 2427840"/>
              <a:gd name="connsiteX4" fmla="*/ 17279 w 3670243"/>
              <a:gd name="connsiteY4" fmla="*/ 1140480 h 2427840"/>
              <a:gd name="connsiteX5" fmla="*/ 898524 w 3670243"/>
              <a:gd name="connsiteY5" fmla="*/ 0 h 2427840"/>
              <a:gd name="connsiteX6" fmla="*/ 3654576 w 3670243"/>
              <a:gd name="connsiteY6" fmla="*/ 1140480 h 2427840"/>
              <a:gd name="connsiteX7" fmla="*/ 3654576 w 3670243"/>
              <a:gd name="connsiteY7" fmla="*/ 1391040 h 2427840"/>
              <a:gd name="connsiteX8" fmla="*/ 3670243 w 3670243"/>
              <a:gd name="connsiteY8" fmla="*/ 1598400 h 2427840"/>
              <a:gd name="connsiteX9" fmla="*/ 3645936 w 3670243"/>
              <a:gd name="connsiteY9" fmla="*/ 1840320 h 2427840"/>
              <a:gd name="connsiteX10" fmla="*/ 3663216 w 3670243"/>
              <a:gd name="connsiteY10" fmla="*/ 2427840 h 2427840"/>
              <a:gd name="connsiteX0" fmla="*/ 0 w 3663216"/>
              <a:gd name="connsiteY0" fmla="*/ 2419200 h 2427840"/>
              <a:gd name="connsiteX1" fmla="*/ 0 w 3663216"/>
              <a:gd name="connsiteY1" fmla="*/ 1840320 h 2427840"/>
              <a:gd name="connsiteX2" fmla="*/ 8639 w 3663216"/>
              <a:gd name="connsiteY2" fmla="*/ 1598400 h 2427840"/>
              <a:gd name="connsiteX3" fmla="*/ 8639 w 3663216"/>
              <a:gd name="connsiteY3" fmla="*/ 1382400 h 2427840"/>
              <a:gd name="connsiteX4" fmla="*/ 17279 w 3663216"/>
              <a:gd name="connsiteY4" fmla="*/ 1140480 h 2427840"/>
              <a:gd name="connsiteX5" fmla="*/ 898524 w 3663216"/>
              <a:gd name="connsiteY5" fmla="*/ 0 h 2427840"/>
              <a:gd name="connsiteX6" fmla="*/ 3654576 w 3663216"/>
              <a:gd name="connsiteY6" fmla="*/ 1140480 h 2427840"/>
              <a:gd name="connsiteX7" fmla="*/ 3654576 w 3663216"/>
              <a:gd name="connsiteY7" fmla="*/ 1391040 h 2427840"/>
              <a:gd name="connsiteX8" fmla="*/ 3658089 w 3663216"/>
              <a:gd name="connsiteY8" fmla="*/ 1580170 h 2427840"/>
              <a:gd name="connsiteX9" fmla="*/ 3645936 w 3663216"/>
              <a:gd name="connsiteY9" fmla="*/ 1840320 h 2427840"/>
              <a:gd name="connsiteX10" fmla="*/ 3663216 w 3663216"/>
              <a:gd name="connsiteY10" fmla="*/ 2427840 h 2427840"/>
              <a:gd name="connsiteX0" fmla="*/ 0 w 3663216"/>
              <a:gd name="connsiteY0" fmla="*/ 2419200 h 2427840"/>
              <a:gd name="connsiteX1" fmla="*/ 0 w 3663216"/>
              <a:gd name="connsiteY1" fmla="*/ 1840320 h 2427840"/>
              <a:gd name="connsiteX2" fmla="*/ 8639 w 3663216"/>
              <a:gd name="connsiteY2" fmla="*/ 1598400 h 2427840"/>
              <a:gd name="connsiteX3" fmla="*/ 8639 w 3663216"/>
              <a:gd name="connsiteY3" fmla="*/ 1382400 h 2427840"/>
              <a:gd name="connsiteX4" fmla="*/ 17279 w 3663216"/>
              <a:gd name="connsiteY4" fmla="*/ 1140480 h 2427840"/>
              <a:gd name="connsiteX5" fmla="*/ 898524 w 3663216"/>
              <a:gd name="connsiteY5" fmla="*/ 0 h 2427840"/>
              <a:gd name="connsiteX6" fmla="*/ 3654576 w 3663216"/>
              <a:gd name="connsiteY6" fmla="*/ 1140480 h 2427840"/>
              <a:gd name="connsiteX7" fmla="*/ 3654576 w 3663216"/>
              <a:gd name="connsiteY7" fmla="*/ 1391040 h 2427840"/>
              <a:gd name="connsiteX8" fmla="*/ 3650051 w 3663216"/>
              <a:gd name="connsiteY8" fmla="*/ 1584189 h 2427840"/>
              <a:gd name="connsiteX9" fmla="*/ 3645936 w 3663216"/>
              <a:gd name="connsiteY9" fmla="*/ 1840320 h 2427840"/>
              <a:gd name="connsiteX10" fmla="*/ 3663216 w 3663216"/>
              <a:gd name="connsiteY10" fmla="*/ 2427840 h 2427840"/>
              <a:gd name="connsiteX0" fmla="*/ 0 w 3663216"/>
              <a:gd name="connsiteY0" fmla="*/ 2419200 h 2427840"/>
              <a:gd name="connsiteX1" fmla="*/ 0 w 3663216"/>
              <a:gd name="connsiteY1" fmla="*/ 1840320 h 2427840"/>
              <a:gd name="connsiteX2" fmla="*/ 8639 w 3663216"/>
              <a:gd name="connsiteY2" fmla="*/ 1598400 h 2427840"/>
              <a:gd name="connsiteX3" fmla="*/ 8639 w 3663216"/>
              <a:gd name="connsiteY3" fmla="*/ 1382400 h 2427840"/>
              <a:gd name="connsiteX4" fmla="*/ 17279 w 3663216"/>
              <a:gd name="connsiteY4" fmla="*/ 1140480 h 2427840"/>
              <a:gd name="connsiteX5" fmla="*/ 898524 w 3663216"/>
              <a:gd name="connsiteY5" fmla="*/ 0 h 2427840"/>
              <a:gd name="connsiteX6" fmla="*/ 3654576 w 3663216"/>
              <a:gd name="connsiteY6" fmla="*/ 1140480 h 2427840"/>
              <a:gd name="connsiteX7" fmla="*/ 3646538 w 3663216"/>
              <a:gd name="connsiteY7" fmla="*/ 1387021 h 2427840"/>
              <a:gd name="connsiteX8" fmla="*/ 3650051 w 3663216"/>
              <a:gd name="connsiteY8" fmla="*/ 1584189 h 2427840"/>
              <a:gd name="connsiteX9" fmla="*/ 3645936 w 3663216"/>
              <a:gd name="connsiteY9" fmla="*/ 1840320 h 2427840"/>
              <a:gd name="connsiteX10" fmla="*/ 3663216 w 3663216"/>
              <a:gd name="connsiteY10" fmla="*/ 2427840 h 242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3216" h="2427840">
                <a:moveTo>
                  <a:pt x="0" y="2419200"/>
                </a:moveTo>
                <a:lnTo>
                  <a:pt x="0" y="1840320"/>
                </a:lnTo>
                <a:lnTo>
                  <a:pt x="8639" y="1598400"/>
                </a:lnTo>
                <a:lnTo>
                  <a:pt x="8639" y="1382400"/>
                </a:lnTo>
                <a:lnTo>
                  <a:pt x="17279" y="1140480"/>
                </a:lnTo>
                <a:lnTo>
                  <a:pt x="898524" y="0"/>
                </a:lnTo>
                <a:lnTo>
                  <a:pt x="3654576" y="1140480"/>
                </a:lnTo>
                <a:lnTo>
                  <a:pt x="3646538" y="1387021"/>
                </a:lnTo>
                <a:lnTo>
                  <a:pt x="3650051" y="1584189"/>
                </a:lnTo>
                <a:cubicBezTo>
                  <a:pt x="3648679" y="1669566"/>
                  <a:pt x="3647308" y="1754943"/>
                  <a:pt x="3645936" y="1840320"/>
                </a:cubicBezTo>
                <a:lnTo>
                  <a:pt x="3663216" y="2427840"/>
                </a:ln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485280" y="3221696"/>
            <a:ext cx="3658207" cy="2436644"/>
          </a:xfrm>
          <a:custGeom>
            <a:avLst/>
            <a:gdLst>
              <a:gd name="connsiteX0" fmla="*/ 0 w 3658207"/>
              <a:gd name="connsiteY0" fmla="*/ 2424491 h 2436644"/>
              <a:gd name="connsiteX1" fmla="*/ 0 w 3658207"/>
              <a:gd name="connsiteY1" fmla="*/ 1853308 h 2436644"/>
              <a:gd name="connsiteX2" fmla="*/ 0 w 3658207"/>
              <a:gd name="connsiteY2" fmla="*/ 1604175 h 2436644"/>
              <a:gd name="connsiteX3" fmla="*/ 0 w 3658207"/>
              <a:gd name="connsiteY3" fmla="*/ 1385423 h 2436644"/>
              <a:gd name="connsiteX4" fmla="*/ 0 w 3658207"/>
              <a:gd name="connsiteY4" fmla="*/ 1148443 h 2436644"/>
              <a:gd name="connsiteX5" fmla="*/ 2242323 w 3658207"/>
              <a:gd name="connsiteY5" fmla="*/ 0 h 2436644"/>
              <a:gd name="connsiteX6" fmla="*/ 3639977 w 3658207"/>
              <a:gd name="connsiteY6" fmla="*/ 1142367 h 2436644"/>
              <a:gd name="connsiteX7" fmla="*/ 3646054 w 3658207"/>
              <a:gd name="connsiteY7" fmla="*/ 1391500 h 2436644"/>
              <a:gd name="connsiteX8" fmla="*/ 3646054 w 3658207"/>
              <a:gd name="connsiteY8" fmla="*/ 1592022 h 2436644"/>
              <a:gd name="connsiteX9" fmla="*/ 3646054 w 3658207"/>
              <a:gd name="connsiteY9" fmla="*/ 1847231 h 2436644"/>
              <a:gd name="connsiteX10" fmla="*/ 3658207 w 3658207"/>
              <a:gd name="connsiteY10" fmla="*/ 2436644 h 2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8207" h="2436644">
                <a:moveTo>
                  <a:pt x="0" y="2424491"/>
                </a:moveTo>
                <a:lnTo>
                  <a:pt x="0" y="1853308"/>
                </a:lnTo>
                <a:lnTo>
                  <a:pt x="0" y="1604175"/>
                </a:lnTo>
                <a:lnTo>
                  <a:pt x="0" y="1385423"/>
                </a:lnTo>
                <a:lnTo>
                  <a:pt x="0" y="1148443"/>
                </a:lnTo>
                <a:lnTo>
                  <a:pt x="2242323" y="0"/>
                </a:lnTo>
                <a:lnTo>
                  <a:pt x="3639977" y="1142367"/>
                </a:lnTo>
                <a:lnTo>
                  <a:pt x="3646054" y="1391500"/>
                </a:lnTo>
                <a:lnTo>
                  <a:pt x="3646054" y="1592022"/>
                </a:lnTo>
                <a:lnTo>
                  <a:pt x="3646054" y="1847231"/>
                </a:lnTo>
                <a:lnTo>
                  <a:pt x="3658207" y="2436644"/>
                </a:lnTo>
              </a:path>
            </a:pathLst>
          </a:custGeom>
          <a:ln w="3810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487833" y="3250508"/>
            <a:ext cx="5037631" cy="2424492"/>
          </a:xfrm>
          <a:custGeom>
            <a:avLst/>
            <a:gdLst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84113 w 5037631"/>
              <a:gd name="connsiteY6" fmla="*/ 1391500 h 2424492"/>
              <a:gd name="connsiteX7" fmla="*/ 3652131 w 5037631"/>
              <a:gd name="connsiteY7" fmla="*/ 1592022 h 2424492"/>
              <a:gd name="connsiteX8" fmla="*/ 3646054 w 5037631"/>
              <a:gd name="connsiteY8" fmla="*/ 1841155 h 2424492"/>
              <a:gd name="connsiteX9" fmla="*/ 3658207 w 5037631"/>
              <a:gd name="connsiteY9" fmla="*/ 2406263 h 2424492"/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195697 w 5037631"/>
              <a:gd name="connsiteY6" fmla="*/ 1379443 h 2424492"/>
              <a:gd name="connsiteX7" fmla="*/ 3652131 w 5037631"/>
              <a:gd name="connsiteY7" fmla="*/ 1592022 h 2424492"/>
              <a:gd name="connsiteX8" fmla="*/ 3646054 w 5037631"/>
              <a:gd name="connsiteY8" fmla="*/ 1841155 h 2424492"/>
              <a:gd name="connsiteX9" fmla="*/ 3658207 w 5037631"/>
              <a:gd name="connsiteY9" fmla="*/ 2406263 h 2424492"/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195697 w 5037631"/>
              <a:gd name="connsiteY6" fmla="*/ 1379443 h 2424492"/>
              <a:gd name="connsiteX7" fmla="*/ 3644093 w 5037631"/>
              <a:gd name="connsiteY7" fmla="*/ 1555850 h 2424492"/>
              <a:gd name="connsiteX8" fmla="*/ 3646054 w 5037631"/>
              <a:gd name="connsiteY8" fmla="*/ 1841155 h 2424492"/>
              <a:gd name="connsiteX9" fmla="*/ 3658207 w 5037631"/>
              <a:gd name="connsiteY9" fmla="*/ 2406263 h 242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7631" h="2424492">
                <a:moveTo>
                  <a:pt x="0" y="2424492"/>
                </a:moveTo>
                <a:lnTo>
                  <a:pt x="0" y="1853308"/>
                </a:lnTo>
                <a:cubicBezTo>
                  <a:pt x="2025" y="1697347"/>
                  <a:pt x="4051" y="1541385"/>
                  <a:pt x="6076" y="1385424"/>
                </a:cubicBezTo>
                <a:lnTo>
                  <a:pt x="6076" y="1142367"/>
                </a:lnTo>
                <a:lnTo>
                  <a:pt x="5037631" y="0"/>
                </a:lnTo>
                <a:lnTo>
                  <a:pt x="4271960" y="1136291"/>
                </a:lnTo>
                <a:lnTo>
                  <a:pt x="4195697" y="1379443"/>
                </a:lnTo>
                <a:lnTo>
                  <a:pt x="3644093" y="1555850"/>
                </a:lnTo>
                <a:cubicBezTo>
                  <a:pt x="3644747" y="1650952"/>
                  <a:pt x="3645400" y="1746053"/>
                  <a:pt x="3646054" y="1841155"/>
                </a:cubicBezTo>
                <a:lnTo>
                  <a:pt x="3658207" y="2406263"/>
                </a:lnTo>
              </a:path>
            </a:pathLst>
          </a:custGeom>
          <a:ln w="381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205050" y="437080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829890" y="437080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863740" y="437080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88580" y="437080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205050" y="4827532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863740" y="4827532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09224" y="2819400"/>
            <a:ext cx="518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SF1</a:t>
            </a:r>
          </a:p>
          <a:p>
            <a:r>
              <a:rPr lang="en-US" b="1" dirty="0" smtClean="0"/>
              <a:t>SF2</a:t>
            </a:r>
          </a:p>
          <a:p>
            <a:r>
              <a:rPr lang="en-US" b="1" dirty="0" smtClean="0"/>
              <a:t>SF3</a:t>
            </a:r>
          </a:p>
          <a:p>
            <a:r>
              <a:rPr lang="en-US" b="1" dirty="0" smtClean="0"/>
              <a:t>SF4</a:t>
            </a:r>
            <a:endParaRPr lang="en-US" b="1" dirty="0"/>
          </a:p>
        </p:txBody>
      </p:sp>
      <p:sp>
        <p:nvSpPr>
          <p:cNvPr id="104" name="Rounded Rectangle 103"/>
          <p:cNvSpPr/>
          <p:nvPr/>
        </p:nvSpPr>
        <p:spPr>
          <a:xfrm>
            <a:off x="1151735" y="6048375"/>
            <a:ext cx="152400" cy="76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1355725" y="6048375"/>
            <a:ext cx="152400" cy="76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1523845" y="6048375"/>
            <a:ext cx="152400" cy="76200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1693525" y="6048375"/>
            <a:ext cx="152400" cy="76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1151735" y="6136971"/>
            <a:ext cx="152400" cy="76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1355725" y="6136971"/>
            <a:ext cx="152400" cy="76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523845" y="6136971"/>
            <a:ext cx="152400" cy="76200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1693525" y="6136971"/>
            <a:ext cx="152400" cy="76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1151735" y="6225385"/>
            <a:ext cx="152400" cy="76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1355725" y="6225385"/>
            <a:ext cx="152400" cy="76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1523845" y="6225385"/>
            <a:ext cx="152400" cy="76200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1693525" y="6225385"/>
            <a:ext cx="152400" cy="76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1151735" y="6313799"/>
            <a:ext cx="152400" cy="76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355725" y="6313799"/>
            <a:ext cx="152400" cy="76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523845" y="6313799"/>
            <a:ext cx="152400" cy="76200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1693525" y="6313799"/>
            <a:ext cx="152400" cy="76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7543800" y="3031693"/>
            <a:ext cx="304800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7543800" y="3297178"/>
            <a:ext cx="304800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7543800" y="3562663"/>
            <a:ext cx="304800" cy="0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7543800" y="3828147"/>
            <a:ext cx="304800" cy="0"/>
          </a:xfrm>
          <a:prstGeom prst="straightConnector1">
            <a:avLst/>
          </a:prstGeom>
          <a:ln w="381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ight Arrow Callout 129"/>
          <p:cNvSpPr/>
          <p:nvPr/>
        </p:nvSpPr>
        <p:spPr>
          <a:xfrm>
            <a:off x="93480" y="4234200"/>
            <a:ext cx="1295400" cy="381000"/>
          </a:xfrm>
          <a:prstGeom prst="rightArrowCallout">
            <a:avLst>
              <a:gd name="adj1" fmla="val 0"/>
              <a:gd name="adj2" fmla="val 25000"/>
              <a:gd name="adj3" fmla="val 25000"/>
              <a:gd name="adj4" fmla="val 8518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Packet drop</a:t>
            </a:r>
            <a:endParaRPr lang="en-US" sz="1400" b="1" dirty="0"/>
          </a:p>
        </p:txBody>
      </p:sp>
      <p:sp>
        <p:nvSpPr>
          <p:cNvPr id="131" name="Rounded Rectangle 130"/>
          <p:cNvSpPr/>
          <p:nvPr/>
        </p:nvSpPr>
        <p:spPr>
          <a:xfrm>
            <a:off x="381000" y="1524000"/>
            <a:ext cx="8458200" cy="990600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200" b="1" dirty="0" smtClean="0">
                <a:latin typeface="Verdana" charset="0"/>
                <a:ea typeface="Verdana" charset="0"/>
                <a:cs typeface="Verdana" charset="0"/>
              </a:rPr>
              <a:t>An entire MPTCP connection needs to wait until SF1 recovers its lost packet via a timeout</a:t>
            </a:r>
            <a:endParaRPr lang="en-US" sz="22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5443" y="5228304"/>
            <a:ext cx="114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~</a:t>
            </a:r>
            <a:r>
              <a:rPr lang="en-US" sz="2400" b="1" dirty="0" smtClean="0">
                <a:solidFill>
                  <a:srgbClr val="FF0000"/>
                </a:solidFill>
              </a:rPr>
              <a:t>200ms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andyClo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800600"/>
            <a:ext cx="914400" cy="13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3 -0.044 L -0.00903 -0.132 L -0.00816 -0.23275 L 0.54124 -0.39787 L 0.46032 -0.23645 L 0.46032 -0.19731 L 0.39173 -0.16628 L 0.39173 -0.00116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3 -0.044 L -0.00903 -0.132 L -0.00816 -0.23275 L 0.54124 -0.39787 L 0.46032 -0.23645 L 0.46032 -0.19731 L 0.39173 -0.16628 L 0.39173 -0.00116 " pathEditMode="relative" ptsTypes="AAAAAAAAA">
                                      <p:cBhvr>
                                        <p:cTn id="8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3 -0.044 L -0.00903 -0.132 L -0.00816 -0.23275 L 0.54124 -0.39787 L 0.46032 -0.23645 L 0.46032 -0.19731 L 0.39173 -0.16628 L 0.39173 -0.00116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03 -0.044 L -0.00903 -0.132 L -0.00816 -0.23275 L 0.54124 -0.39787 L 0.46032 -0.23645 L 0.46032 -0.19731 L 0.39173 -0.16628 L 0.39173 -0.00116 " pathEditMode="relative" ptsTypes="AAAAAAAAA">
                                      <p:cBhvr>
                                        <p:cTn id="12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04284 L 0.00799 -0.23159 L 0.25109 -0.40042 L 0.4051 -0.23529 L 0.40875 -0.04284 L 0.39087 0.00116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04284 L 0.00799 -0.23159 L 0.25109 -0.40042 L 0.4051 -0.23529 L 0.40875 -0.04284 L 0.39087 0.00116 " pathEditMode="relative" ptsTypes="AAAAAAA">
                                      <p:cBhvr>
                                        <p:cTn id="16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04284 L 0.00799 -0.23159 L 0.25109 -0.40042 L 0.4051 -0.23529 L 0.40875 -0.04284 L 0.39087 0.00116 " pathEditMode="relative" ptsTypes="AAAAAAA">
                                      <p:cBhvr>
                                        <p:cTn id="18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-0.04284 L 0.00799 -0.23159 L 0.25109 -0.40042 L 0.4051 -0.23529 L 0.40875 -0.04284 L 0.39087 0.00116 " pathEditMode="relative" ptsTypes="AAAAAAA">
                                      <p:cBhvr>
                                        <p:cTn id="20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917 -0.04281 L -0.03021 -0.16871 L 0.03787 -0.19648 L 0.03787 -0.2342 L 0.37149 -0.40176 L 0.44148 -0.23282 L 0.43957 -0.19764 L 0.37253 -0.16732 L 0.3734 -0.04397 L 0.39233 -0.0037 " pathEditMode="relative" ptsTypes="AAAAAAAAAAA">
                                      <p:cBhvr>
                                        <p:cTn id="22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917 -0.04281 L -0.03021 -0.16871 L 0.03787 -0.19648 L 0.03787 -0.2342 L 0.37149 -0.40176 L 0.44148 -0.23282 L 0.43957 -0.19764 L 0.37253 -0.16732 L 0.3734 -0.04397 L 0.39233 -0.0037 " pathEditMode="relative" ptsTypes="AAAAAAAAAAA">
                                      <p:cBhvr>
                                        <p:cTn id="24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917 -0.04281 L -0.03021 -0.16871 L 0.03787 -0.19648 L 0.03787 -0.2342 L 0.37149 -0.40176 L 0.44148 -0.23282 L 0.43957 -0.19764 L 0.37253 -0.16732 L 0.3734 -0.04397 L 0.39233 -0.0037 " pathEditMode="relative" ptsTypes="AAAAAAAAAAA">
                                      <p:cBhvr>
                                        <p:cTn id="26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917 -0.04281 L -0.03021 -0.16871 L 0.03787 -0.19648 L 0.03787 -0.2342 L 0.37149 -0.40176 L 0.44148 -0.23282 L 0.43957 -0.19764 L 0.37253 -0.16732 L 0.3734 -0.04397 L 0.39233 -0.0037 " pathEditMode="relative" ptsTypes="AAAAAAAAAAA">
                                      <p:cBhvr>
                                        <p:cTn id="28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44 -0.04282 L 0.02657 -0.23421 L 0.12487 -0.39921 L 0.42341 -0.23421 L 0.42636 -0.04536 L 0.39701 0.00116 " pathEditMode="relative" ptsTypes="AAAAAAA">
                                      <p:cBhvr>
                                        <p:cTn id="30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44 -0.04282 L 0.02657 -0.23421 L 0.12487 -0.39921 L 0.42341 -0.23421 L 0.42636 -0.04536 L 0.39701 0.00116 " pathEditMode="relative" ptsTypes="AAAAAAA">
                                      <p:cBhvr>
                                        <p:cTn id="32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744 -0.04282 L 0.02657 -0.23421 L 0.12487 -0.39921 L 0.42341 -0.23421 L 0.42636 -0.04536 L 0.39701 0.00116 " pathEditMode="relative" ptsTypes="AAAAAAA">
                                      <p:cBhvr>
                                        <p:cTn id="34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3212 -0.09329 L 0.03212 -0.22547 L 0.03212 -0.28172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0" grpId="0" animBg="1"/>
      <p:bldP spid="13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fs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00" y="2311200"/>
            <a:ext cx="6171428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MPTCP: Bad for Short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1524000"/>
            <a:ext cx="8991600" cy="685800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More </a:t>
            </a:r>
            <a:r>
              <a:rPr lang="en-US" sz="2000" b="1" dirty="0" err="1">
                <a:latin typeface="Verdana" charset="0"/>
                <a:ea typeface="Verdana" charset="0"/>
                <a:cs typeface="Verdana" charset="0"/>
              </a:rPr>
              <a:t>s</a:t>
            </a:r>
            <a:r>
              <a:rPr lang="en-US" sz="2000" b="1" dirty="0" err="1" smtClean="0">
                <a:latin typeface="Verdana" charset="0"/>
                <a:ea typeface="Verdana" charset="0"/>
                <a:cs typeface="Verdana" charset="0"/>
              </a:rPr>
              <a:t>ubflows</a:t>
            </a: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 -&gt; Less </a:t>
            </a:r>
            <a:r>
              <a:rPr lang="en-US" sz="2000" b="1" dirty="0" err="1" smtClean="0">
                <a:latin typeface="Verdana" charset="0"/>
                <a:ea typeface="Verdana" charset="0"/>
                <a:cs typeface="Verdana" charset="0"/>
              </a:rPr>
              <a:t>pkts</a:t>
            </a: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 per </a:t>
            </a:r>
            <a:r>
              <a:rPr lang="en-US" sz="2000" b="1" dirty="0" err="1" smtClean="0">
                <a:latin typeface="Verdana" charset="0"/>
                <a:ea typeface="Verdana" charset="0"/>
                <a:cs typeface="Verdana" charset="0"/>
              </a:rPr>
              <a:t>subflow</a:t>
            </a: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 -&gt; More Timeouts</a:t>
            </a:r>
            <a:endParaRPr 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2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5050" y="5355038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9890" y="5355038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3740" y="5355038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8580" y="5355038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MMPTCP: Good for </a:t>
            </a:r>
            <a:r>
              <a:rPr lang="en-US" dirty="0"/>
              <a:t>A</a:t>
            </a:r>
            <a:r>
              <a:rPr lang="en-US" dirty="0" smtClean="0"/>
              <a:t>ll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4410" y="2667000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4720" y="2667000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5030" y="2667000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5340" y="2667000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467556" y="2925704"/>
            <a:ext cx="3659481" cy="2436518"/>
          </a:xfrm>
          <a:custGeom>
            <a:avLst/>
            <a:gdLst>
              <a:gd name="connsiteX0" fmla="*/ 0 w 3659481"/>
              <a:gd name="connsiteY0" fmla="*/ 2436518 h 2775185"/>
              <a:gd name="connsiteX1" fmla="*/ 0 w 3659481"/>
              <a:gd name="connsiteY1" fmla="*/ 2238963 h 2775185"/>
              <a:gd name="connsiteX2" fmla="*/ 0 w 3659481"/>
              <a:gd name="connsiteY2" fmla="*/ 1843852 h 2775185"/>
              <a:gd name="connsiteX3" fmla="*/ 9407 w 3659481"/>
              <a:gd name="connsiteY3" fmla="*/ 1128889 h 2775185"/>
              <a:gd name="connsiteX4" fmla="*/ 874888 w 3659481"/>
              <a:gd name="connsiteY4" fmla="*/ 0 h 2775185"/>
              <a:gd name="connsiteX5" fmla="*/ 3650074 w 3659481"/>
              <a:gd name="connsiteY5" fmla="*/ 1138296 h 2775185"/>
              <a:gd name="connsiteX6" fmla="*/ 3650074 w 3659481"/>
              <a:gd name="connsiteY6" fmla="*/ 1853259 h 2775185"/>
              <a:gd name="connsiteX7" fmla="*/ 3659481 w 3659481"/>
              <a:gd name="connsiteY7" fmla="*/ 2436518 h 2775185"/>
              <a:gd name="connsiteX8" fmla="*/ 3659481 w 3659481"/>
              <a:gd name="connsiteY8" fmla="*/ 2775185 h 2775185"/>
              <a:gd name="connsiteX9" fmla="*/ 3659481 w 3659481"/>
              <a:gd name="connsiteY9" fmla="*/ 2775185 h 2775185"/>
              <a:gd name="connsiteX0" fmla="*/ 0 w 3659481"/>
              <a:gd name="connsiteY0" fmla="*/ 2436518 h 2775185"/>
              <a:gd name="connsiteX1" fmla="*/ 0 w 3659481"/>
              <a:gd name="connsiteY1" fmla="*/ 2238963 h 2775185"/>
              <a:gd name="connsiteX2" fmla="*/ 0 w 3659481"/>
              <a:gd name="connsiteY2" fmla="*/ 1843852 h 2775185"/>
              <a:gd name="connsiteX3" fmla="*/ 9407 w 3659481"/>
              <a:gd name="connsiteY3" fmla="*/ 1128889 h 2775185"/>
              <a:gd name="connsiteX4" fmla="*/ 874888 w 3659481"/>
              <a:gd name="connsiteY4" fmla="*/ 0 h 2775185"/>
              <a:gd name="connsiteX5" fmla="*/ 3650074 w 3659481"/>
              <a:gd name="connsiteY5" fmla="*/ 1138296 h 2775185"/>
              <a:gd name="connsiteX6" fmla="*/ 3650074 w 3659481"/>
              <a:gd name="connsiteY6" fmla="*/ 1853259 h 2775185"/>
              <a:gd name="connsiteX7" fmla="*/ 3659481 w 3659481"/>
              <a:gd name="connsiteY7" fmla="*/ 2436518 h 2775185"/>
              <a:gd name="connsiteX8" fmla="*/ 3659481 w 3659481"/>
              <a:gd name="connsiteY8" fmla="*/ 2775185 h 2775185"/>
              <a:gd name="connsiteX0" fmla="*/ 0 w 3659481"/>
              <a:gd name="connsiteY0" fmla="*/ 2436518 h 2436518"/>
              <a:gd name="connsiteX1" fmla="*/ 0 w 3659481"/>
              <a:gd name="connsiteY1" fmla="*/ 2238963 h 2436518"/>
              <a:gd name="connsiteX2" fmla="*/ 0 w 3659481"/>
              <a:gd name="connsiteY2" fmla="*/ 1843852 h 2436518"/>
              <a:gd name="connsiteX3" fmla="*/ 9407 w 3659481"/>
              <a:gd name="connsiteY3" fmla="*/ 1128889 h 2436518"/>
              <a:gd name="connsiteX4" fmla="*/ 874888 w 3659481"/>
              <a:gd name="connsiteY4" fmla="*/ 0 h 2436518"/>
              <a:gd name="connsiteX5" fmla="*/ 3650074 w 3659481"/>
              <a:gd name="connsiteY5" fmla="*/ 1138296 h 2436518"/>
              <a:gd name="connsiteX6" fmla="*/ 3650074 w 3659481"/>
              <a:gd name="connsiteY6" fmla="*/ 1853259 h 2436518"/>
              <a:gd name="connsiteX7" fmla="*/ 3659481 w 3659481"/>
              <a:gd name="connsiteY7" fmla="*/ 2436518 h 243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9481" h="2436518">
                <a:moveTo>
                  <a:pt x="0" y="2436518"/>
                </a:moveTo>
                <a:lnTo>
                  <a:pt x="0" y="2238963"/>
                </a:lnTo>
                <a:lnTo>
                  <a:pt x="0" y="1843852"/>
                </a:lnTo>
                <a:lnTo>
                  <a:pt x="9407" y="1128889"/>
                </a:lnTo>
                <a:lnTo>
                  <a:pt x="874888" y="0"/>
                </a:lnTo>
                <a:lnTo>
                  <a:pt x="3650074" y="1138296"/>
                </a:lnTo>
                <a:lnTo>
                  <a:pt x="3650074" y="1853259"/>
                </a:lnTo>
                <a:lnTo>
                  <a:pt x="3659481" y="2436518"/>
                </a:lnTo>
              </a:path>
            </a:pathLst>
          </a:custGeom>
          <a:ln w="38100" cmpd="sng">
            <a:solidFill>
              <a:srgbClr val="BD0A1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458148" y="2916296"/>
            <a:ext cx="3668889" cy="2446161"/>
          </a:xfrm>
          <a:custGeom>
            <a:avLst/>
            <a:gdLst>
              <a:gd name="connsiteX0" fmla="*/ 0 w 3668889"/>
              <a:gd name="connsiteY0" fmla="*/ 2436519 h 2436519"/>
              <a:gd name="connsiteX1" fmla="*/ 0 w 3668889"/>
              <a:gd name="connsiteY1" fmla="*/ 1608667 h 2436519"/>
              <a:gd name="connsiteX2" fmla="*/ 9408 w 3668889"/>
              <a:gd name="connsiteY2" fmla="*/ 1138297 h 2436519"/>
              <a:gd name="connsiteX3" fmla="*/ 2286000 w 3668889"/>
              <a:gd name="connsiteY3" fmla="*/ 0 h 2436519"/>
              <a:gd name="connsiteX4" fmla="*/ 3659482 w 3668889"/>
              <a:gd name="connsiteY4" fmla="*/ 1138297 h 2436519"/>
              <a:gd name="connsiteX5" fmla="*/ 3659482 w 3668889"/>
              <a:gd name="connsiteY5" fmla="*/ 1853260 h 2436519"/>
              <a:gd name="connsiteX6" fmla="*/ 3668889 w 3668889"/>
              <a:gd name="connsiteY6" fmla="*/ 2427111 h 2436519"/>
              <a:gd name="connsiteX0" fmla="*/ 0 w 3668889"/>
              <a:gd name="connsiteY0" fmla="*/ 2436519 h 2446161"/>
              <a:gd name="connsiteX1" fmla="*/ 0 w 3668889"/>
              <a:gd name="connsiteY1" fmla="*/ 1608667 h 2446161"/>
              <a:gd name="connsiteX2" fmla="*/ 9408 w 3668889"/>
              <a:gd name="connsiteY2" fmla="*/ 1138297 h 2446161"/>
              <a:gd name="connsiteX3" fmla="*/ 2286000 w 3668889"/>
              <a:gd name="connsiteY3" fmla="*/ 0 h 2446161"/>
              <a:gd name="connsiteX4" fmla="*/ 3659482 w 3668889"/>
              <a:gd name="connsiteY4" fmla="*/ 1138297 h 2446161"/>
              <a:gd name="connsiteX5" fmla="*/ 3659482 w 3668889"/>
              <a:gd name="connsiteY5" fmla="*/ 1853260 h 2446161"/>
              <a:gd name="connsiteX6" fmla="*/ 3668889 w 3668889"/>
              <a:gd name="connsiteY6" fmla="*/ 2446161 h 24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8889" h="2446161">
                <a:moveTo>
                  <a:pt x="0" y="2436519"/>
                </a:moveTo>
                <a:lnTo>
                  <a:pt x="0" y="1608667"/>
                </a:lnTo>
                <a:lnTo>
                  <a:pt x="9408" y="1138297"/>
                </a:lnTo>
                <a:lnTo>
                  <a:pt x="2286000" y="0"/>
                </a:lnTo>
                <a:lnTo>
                  <a:pt x="3659482" y="1138297"/>
                </a:lnTo>
                <a:lnTo>
                  <a:pt x="3659482" y="1853260"/>
                </a:lnTo>
                <a:lnTo>
                  <a:pt x="3668889" y="2446161"/>
                </a:lnTo>
              </a:path>
            </a:pathLst>
          </a:custGeom>
          <a:ln w="38100" cmpd="sng">
            <a:solidFill>
              <a:srgbClr val="BD0A1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458397" y="2924520"/>
            <a:ext cx="4294703" cy="2443393"/>
          </a:xfrm>
          <a:custGeom>
            <a:avLst/>
            <a:gdLst>
              <a:gd name="connsiteX0" fmla="*/ 8355 w 4294703"/>
              <a:gd name="connsiteY0" fmla="*/ 2439886 h 2439886"/>
              <a:gd name="connsiteX1" fmla="*/ 0 w 4294703"/>
              <a:gd name="connsiteY1" fmla="*/ 1604309 h 2439886"/>
              <a:gd name="connsiteX2" fmla="*/ 635015 w 4294703"/>
              <a:gd name="connsiteY2" fmla="*/ 1395414 h 2439886"/>
              <a:gd name="connsiteX3" fmla="*/ 651725 w 4294703"/>
              <a:gd name="connsiteY3" fmla="*/ 1128029 h 2439886"/>
              <a:gd name="connsiteX4" fmla="*/ 3668044 w 4294703"/>
              <a:gd name="connsiteY4" fmla="*/ 0 h 2439886"/>
              <a:gd name="connsiteX5" fmla="*/ 4294703 w 4294703"/>
              <a:gd name="connsiteY5" fmla="*/ 1136385 h 2439886"/>
              <a:gd name="connsiteX6" fmla="*/ 4294703 w 4294703"/>
              <a:gd name="connsiteY6" fmla="*/ 1395414 h 2439886"/>
              <a:gd name="connsiteX7" fmla="*/ 3668044 w 4294703"/>
              <a:gd name="connsiteY7" fmla="*/ 1612664 h 2439886"/>
              <a:gd name="connsiteX8" fmla="*/ 3668044 w 4294703"/>
              <a:gd name="connsiteY8" fmla="*/ 1846626 h 2439886"/>
              <a:gd name="connsiteX9" fmla="*/ 3668044 w 4294703"/>
              <a:gd name="connsiteY9" fmla="*/ 2414818 h 2439886"/>
              <a:gd name="connsiteX0" fmla="*/ 8355 w 4294703"/>
              <a:gd name="connsiteY0" fmla="*/ 2439886 h 2443393"/>
              <a:gd name="connsiteX1" fmla="*/ 0 w 4294703"/>
              <a:gd name="connsiteY1" fmla="*/ 1604309 h 2443393"/>
              <a:gd name="connsiteX2" fmla="*/ 635015 w 4294703"/>
              <a:gd name="connsiteY2" fmla="*/ 1395414 h 2443393"/>
              <a:gd name="connsiteX3" fmla="*/ 651725 w 4294703"/>
              <a:gd name="connsiteY3" fmla="*/ 1128029 h 2443393"/>
              <a:gd name="connsiteX4" fmla="*/ 3668044 w 4294703"/>
              <a:gd name="connsiteY4" fmla="*/ 0 h 2443393"/>
              <a:gd name="connsiteX5" fmla="*/ 4294703 w 4294703"/>
              <a:gd name="connsiteY5" fmla="*/ 1136385 h 2443393"/>
              <a:gd name="connsiteX6" fmla="*/ 4294703 w 4294703"/>
              <a:gd name="connsiteY6" fmla="*/ 1395414 h 2443393"/>
              <a:gd name="connsiteX7" fmla="*/ 3668044 w 4294703"/>
              <a:gd name="connsiteY7" fmla="*/ 1612664 h 2443393"/>
              <a:gd name="connsiteX8" fmla="*/ 3668044 w 4294703"/>
              <a:gd name="connsiteY8" fmla="*/ 1846626 h 2443393"/>
              <a:gd name="connsiteX9" fmla="*/ 3664869 w 4294703"/>
              <a:gd name="connsiteY9" fmla="*/ 2443393 h 24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4703" h="2443393">
                <a:moveTo>
                  <a:pt x="8355" y="2439886"/>
                </a:moveTo>
                <a:lnTo>
                  <a:pt x="0" y="1604309"/>
                </a:lnTo>
                <a:lnTo>
                  <a:pt x="635015" y="1395414"/>
                </a:lnTo>
                <a:lnTo>
                  <a:pt x="651725" y="1128029"/>
                </a:lnTo>
                <a:lnTo>
                  <a:pt x="3668044" y="0"/>
                </a:lnTo>
                <a:lnTo>
                  <a:pt x="4294703" y="1136385"/>
                </a:lnTo>
                <a:lnTo>
                  <a:pt x="4294703" y="1395414"/>
                </a:lnTo>
                <a:lnTo>
                  <a:pt x="3668044" y="1612664"/>
                </a:lnTo>
                <a:cubicBezTo>
                  <a:pt x="3668044" y="1690651"/>
                  <a:pt x="3668573" y="1708171"/>
                  <a:pt x="3668044" y="1846626"/>
                </a:cubicBezTo>
                <a:cubicBezTo>
                  <a:pt x="3667515" y="1985081"/>
                  <a:pt x="3665927" y="2244471"/>
                  <a:pt x="3664869" y="2443393"/>
                </a:cubicBezTo>
              </a:path>
            </a:pathLst>
          </a:custGeom>
          <a:ln w="38100" cmpd="sng">
            <a:solidFill>
              <a:srgbClr val="BD0A1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457325" y="2924520"/>
            <a:ext cx="5063405" cy="2437043"/>
          </a:xfrm>
          <a:custGeom>
            <a:avLst/>
            <a:gdLst>
              <a:gd name="connsiteX0" fmla="*/ 8355 w 5063405"/>
              <a:gd name="connsiteY0" fmla="*/ 2423174 h 2423174"/>
              <a:gd name="connsiteX1" fmla="*/ 0 w 5063405"/>
              <a:gd name="connsiteY1" fmla="*/ 1595953 h 2423174"/>
              <a:gd name="connsiteX2" fmla="*/ 635015 w 5063405"/>
              <a:gd name="connsiteY2" fmla="*/ 1412126 h 2423174"/>
              <a:gd name="connsiteX3" fmla="*/ 643370 w 5063405"/>
              <a:gd name="connsiteY3" fmla="*/ 1144741 h 2423174"/>
              <a:gd name="connsiteX4" fmla="*/ 5063405 w 5063405"/>
              <a:gd name="connsiteY4" fmla="*/ 0 h 2423174"/>
              <a:gd name="connsiteX5" fmla="*/ 4294703 w 5063405"/>
              <a:gd name="connsiteY5" fmla="*/ 1128029 h 2423174"/>
              <a:gd name="connsiteX6" fmla="*/ 4286348 w 5063405"/>
              <a:gd name="connsiteY6" fmla="*/ 1387058 h 2423174"/>
              <a:gd name="connsiteX7" fmla="*/ 3659689 w 5063405"/>
              <a:gd name="connsiteY7" fmla="*/ 1604309 h 2423174"/>
              <a:gd name="connsiteX8" fmla="*/ 3668044 w 5063405"/>
              <a:gd name="connsiteY8" fmla="*/ 2414818 h 2423174"/>
              <a:gd name="connsiteX0" fmla="*/ 8355 w 5063405"/>
              <a:gd name="connsiteY0" fmla="*/ 2423174 h 2437043"/>
              <a:gd name="connsiteX1" fmla="*/ 0 w 5063405"/>
              <a:gd name="connsiteY1" fmla="*/ 1595953 h 2437043"/>
              <a:gd name="connsiteX2" fmla="*/ 635015 w 5063405"/>
              <a:gd name="connsiteY2" fmla="*/ 1412126 h 2437043"/>
              <a:gd name="connsiteX3" fmla="*/ 643370 w 5063405"/>
              <a:gd name="connsiteY3" fmla="*/ 1144741 h 2437043"/>
              <a:gd name="connsiteX4" fmla="*/ 5063405 w 5063405"/>
              <a:gd name="connsiteY4" fmla="*/ 0 h 2437043"/>
              <a:gd name="connsiteX5" fmla="*/ 4294703 w 5063405"/>
              <a:gd name="connsiteY5" fmla="*/ 1128029 h 2437043"/>
              <a:gd name="connsiteX6" fmla="*/ 4286348 w 5063405"/>
              <a:gd name="connsiteY6" fmla="*/ 1387058 h 2437043"/>
              <a:gd name="connsiteX7" fmla="*/ 3659689 w 5063405"/>
              <a:gd name="connsiteY7" fmla="*/ 1604309 h 2437043"/>
              <a:gd name="connsiteX8" fmla="*/ 3671219 w 5063405"/>
              <a:gd name="connsiteY8" fmla="*/ 2437043 h 243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3405" h="2437043">
                <a:moveTo>
                  <a:pt x="8355" y="2423174"/>
                </a:moveTo>
                <a:lnTo>
                  <a:pt x="0" y="1595953"/>
                </a:lnTo>
                <a:lnTo>
                  <a:pt x="635015" y="1412126"/>
                </a:lnTo>
                <a:lnTo>
                  <a:pt x="643370" y="1144741"/>
                </a:lnTo>
                <a:lnTo>
                  <a:pt x="5063405" y="0"/>
                </a:lnTo>
                <a:lnTo>
                  <a:pt x="4294703" y="1128029"/>
                </a:lnTo>
                <a:lnTo>
                  <a:pt x="4286348" y="1387058"/>
                </a:lnTo>
                <a:lnTo>
                  <a:pt x="3659689" y="1604309"/>
                </a:lnTo>
                <a:lnTo>
                  <a:pt x="3671219" y="2437043"/>
                </a:lnTo>
              </a:path>
            </a:pathLst>
          </a:custGeom>
          <a:ln w="38100" cmpd="sng">
            <a:solidFill>
              <a:srgbClr val="BD0A1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05050" y="406600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9890" y="406600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3740" y="406600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8580" y="406600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5050" y="4522732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9890" y="4522732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63740" y="4522732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8580" y="4522732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71600" y="5960534"/>
            <a:ext cx="152400" cy="76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371600" y="5750560"/>
            <a:ext cx="152400" cy="76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371600" y="5855547"/>
            <a:ext cx="152400" cy="76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371600" y="6065520"/>
            <a:ext cx="152400" cy="76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2 L 0.00174 -0.06481 L 0.00174 -0.18472 L 0.00174 -0.25 L 0.09827 -0.41574 L 0.40174 -0.25139 L 0.40174 -0.21296 L 0.40174 -0.14907 L 0.40278 -0.01296 L 0.40278 0.00046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69 L 0.00209 -0.07893 L 0.00209 -0.16412 L 0.00209 -0.20231 L 0.00313 -0.2669 L 0.25122 -0.43287 L 0.40122 -0.2669 L 0.40122 -0.16134 L 0.40226 -0.02685 L 0.40243 -0.01898 L 0.40313 0.00116 " pathEditMode="relative" rAng="0" ptsTypes="AAAAAAAAAAA">
                                      <p:cBhvr>
                                        <p:cTn id="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-21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0209 -0.09051 L 0.00209 -0.21412 L 0.07101 -0.24283 L 0.07101 -0.27986 L 0.4033 -0.44583 L 0.4691 -0.28125 L 0.47014 -0.24283 L 0.40226 -0.21134 L 0.40226 -0.04121 L 0.40313 0.00208 " pathEditMode="relative" rAng="0" ptsTypes="AAAAAAAAAAA">
                                      <p:cBhvr>
                                        <p:cTn id="1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-22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0209 -0.10834 L 0.00209 -0.22917 L 0.07188 -0.25649 L 0.07188 -0.2963 L 0.55539 -0.46088 L 0.4698 -0.29769 L 0.4698 -0.26065 L 0.40191 -0.22778 L 0.40313 -0.10834 L 0.40313 0.00162 " pathEditMode="relative" rAng="0" ptsTypes="AAAAAAAAAAA">
                                      <p:cBhvr>
                                        <p:cTn id="1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22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MMPTCP Operates in </a:t>
            </a:r>
            <a:r>
              <a:rPr lang="en-US" sz="3600" dirty="0"/>
              <a:t>T</a:t>
            </a:r>
            <a:r>
              <a:rPr lang="en-US" sz="3600" dirty="0" smtClean="0"/>
              <a:t>wo Phases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534400" cy="4190999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Starts a connection with one </a:t>
            </a:r>
            <a:r>
              <a:rPr lang="en-US" sz="2600" b="1" dirty="0" err="1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subflow</a:t>
            </a:r>
            <a:endParaRPr lang="en-US" sz="2600" b="1" dirty="0" smtClean="0">
              <a:solidFill>
                <a:srgbClr val="000000"/>
              </a:solidFill>
              <a:latin typeface="Verdana"/>
              <a:ea typeface="Verdana" charset="0"/>
              <a:cs typeface="Verdana"/>
            </a:endParaRPr>
          </a:p>
          <a:p>
            <a:pPr marL="779462" lvl="1" indent="-514350">
              <a:lnSpc>
                <a:spcPct val="110000"/>
              </a:lnSpc>
            </a:pPr>
            <a:r>
              <a:rPr lang="en-US" sz="2200" dirty="0" err="1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Randomises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 traffic </a:t>
            </a:r>
            <a:r>
              <a:rPr lang="en-US" sz="2200" dirty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on per-packet 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basis</a:t>
            </a:r>
          </a:p>
          <a:p>
            <a:pPr marL="779462" lvl="1" indent="-514350">
              <a:lnSpc>
                <a:spcPct val="11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Recovers lost packets over a single sequence space</a:t>
            </a:r>
          </a:p>
          <a:p>
            <a:pPr marL="779462" lvl="1" indent="-514350">
              <a:lnSpc>
                <a:spcPct val="110000"/>
              </a:lnSpc>
            </a:pPr>
            <a:endParaRPr lang="en-US" sz="1100" dirty="0" smtClean="0">
              <a:solidFill>
                <a:srgbClr val="000000"/>
              </a:solidFill>
              <a:latin typeface="Verdana"/>
              <a:ea typeface="Verdana" charset="0"/>
              <a:cs typeface="Verdana"/>
            </a:endParaRP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Opens more </a:t>
            </a:r>
            <a:r>
              <a:rPr lang="en-US" sz="2600" b="1" dirty="0" err="1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subflows</a:t>
            </a:r>
            <a:r>
              <a:rPr lang="en-US" sz="2600" b="1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 when a threshold reaches (e.g. 1MB)</a:t>
            </a:r>
          </a:p>
          <a:p>
            <a:pPr marL="722312" lvl="1" indent="-457200">
              <a:lnSpc>
                <a:spcPct val="11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MPTCP congestion </a:t>
            </a:r>
            <a:r>
              <a:rPr lang="en-US" sz="2200" dirty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control govern the data 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transmission</a:t>
            </a:r>
          </a:p>
          <a:p>
            <a:pPr marL="722312" lvl="1" indent="-457200">
              <a:lnSpc>
                <a:spcPct val="11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The initial </a:t>
            </a:r>
            <a:r>
              <a:rPr lang="en-US" sz="2200" dirty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subflow is deactivated at this 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ea typeface="Verdana" charset="0"/>
                <a:cs typeface="Verdana"/>
              </a:rPr>
              <a:t>point</a:t>
            </a:r>
            <a:endParaRPr lang="en-US" sz="2200" dirty="0">
              <a:solidFill>
                <a:srgbClr val="000000"/>
              </a:solidFill>
              <a:latin typeface="Verdana"/>
              <a:ea typeface="Verdana" charset="0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MMPTCP 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/>
              </a:rPr>
              <a:t>H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andles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bursty traffic patterns 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gracefully</a:t>
            </a:r>
            <a:endParaRPr lang="en-US" dirty="0">
              <a:solidFill>
                <a:srgbClr val="000000"/>
              </a:solidFill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cs typeface="Times New Roman"/>
              </a:rPr>
              <a:t>D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ecreases the flow </a:t>
            </a:r>
            <a:r>
              <a:rPr lang="en-US" dirty="0">
                <a:solidFill>
                  <a:srgbClr val="000000"/>
                </a:solidFill>
                <a:cs typeface="Times New Roman"/>
              </a:rPr>
              <a:t>completion 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time of short flows compared to MPTCP</a:t>
            </a:r>
          </a:p>
          <a:p>
            <a:r>
              <a:rPr lang="en-US" dirty="0">
                <a:solidFill>
                  <a:srgbClr val="000000"/>
                </a:solidFill>
                <a:cs typeface="Times New Roman"/>
              </a:rPr>
              <a:t>I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ncreases the throughput of long flows</a:t>
            </a:r>
          </a:p>
          <a:p>
            <a:r>
              <a:rPr lang="en-US" dirty="0" smtClean="0">
                <a:solidFill>
                  <a:srgbClr val="000000"/>
                </a:solidFill>
                <a:cs typeface="Times New Roman"/>
              </a:rPr>
              <a:t>Incrementally deployable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4572000"/>
            <a:ext cx="8534400" cy="1371600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Verdana" charset="0"/>
                <a:ea typeface="Verdana" charset="0"/>
                <a:cs typeface="Verdana" charset="0"/>
              </a:rPr>
              <a:t>MMPTCP achieves its goals by exploiting all parallel paths in the data </a:t>
            </a:r>
            <a:r>
              <a:rPr lang="en-US" sz="2800" b="1" dirty="0" err="1" smtClean="0">
                <a:latin typeface="Verdana" charset="0"/>
                <a:ea typeface="Verdana" charset="0"/>
                <a:cs typeface="Verdana" charset="0"/>
              </a:rPr>
              <a:t>centre</a:t>
            </a:r>
            <a:r>
              <a:rPr lang="en-US" sz="28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800" b="1" dirty="0" err="1" smtClean="0">
                <a:latin typeface="Verdana" charset="0"/>
                <a:ea typeface="Verdana" charset="0"/>
                <a:cs typeface="Verdana" charset="0"/>
              </a:rPr>
              <a:t>faric</a:t>
            </a:r>
            <a:endParaRPr lang="en-US" sz="2800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0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Reordering in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962399"/>
          </a:xfrm>
        </p:spPr>
        <p:txBody>
          <a:bodyPr>
            <a:normAutofit fontScale="92500" lnSpcReduction="10000"/>
          </a:bodyPr>
          <a:lstStyle/>
          <a:p>
            <a:pPr marL="514350" indent="-457200">
              <a:lnSpc>
                <a:spcPct val="120000"/>
              </a:lnSpc>
            </a:pPr>
            <a:r>
              <a:rPr lang="en-GB" b="1" dirty="0">
                <a:solidFill>
                  <a:srgbClr val="000000"/>
                </a:solidFill>
              </a:rPr>
              <a:t>S</a:t>
            </a:r>
            <a:r>
              <a:rPr lang="en-GB" b="1" dirty="0" smtClean="0">
                <a:solidFill>
                  <a:srgbClr val="000000"/>
                </a:solidFill>
              </a:rPr>
              <a:t>purious </a:t>
            </a:r>
            <a:r>
              <a:rPr lang="en-GB" b="1" dirty="0">
                <a:solidFill>
                  <a:srgbClr val="000000"/>
                </a:solidFill>
              </a:rPr>
              <a:t>retransmissions </a:t>
            </a:r>
            <a:r>
              <a:rPr lang="en-GB" b="1" dirty="0" smtClean="0">
                <a:solidFill>
                  <a:srgbClr val="000000"/>
                </a:solidFill>
              </a:rPr>
              <a:t>may occur due </a:t>
            </a:r>
            <a:r>
              <a:rPr lang="en-GB" b="1" dirty="0">
                <a:solidFill>
                  <a:srgbClr val="000000"/>
                </a:solidFill>
              </a:rPr>
              <a:t>to out-of-order </a:t>
            </a:r>
            <a:r>
              <a:rPr lang="en-GB" b="1" dirty="0" smtClean="0">
                <a:solidFill>
                  <a:srgbClr val="000000"/>
                </a:solidFill>
              </a:rPr>
              <a:t>packets</a:t>
            </a:r>
          </a:p>
          <a:p>
            <a:pPr lvl="1"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Existing solutions: RR-TCP, Eifel and so on</a:t>
            </a:r>
            <a:endParaRPr lang="en-GB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Not sufficient for latency sensitive short flows</a:t>
            </a:r>
          </a:p>
          <a:p>
            <a:pPr>
              <a:lnSpc>
                <a:spcPct val="120000"/>
              </a:lnSpc>
            </a:pPr>
            <a:endParaRPr lang="en-GB" sz="1100" b="1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000000"/>
                </a:solidFill>
              </a:rPr>
              <a:t>Our solution</a:t>
            </a:r>
          </a:p>
          <a:p>
            <a:pPr lvl="1"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Increase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 err="1" smtClean="0">
                <a:solidFill>
                  <a:srgbClr val="000000"/>
                </a:solidFill>
              </a:rPr>
              <a:t>dupack</a:t>
            </a:r>
            <a:r>
              <a:rPr lang="en-GB" dirty="0" smtClean="0">
                <a:solidFill>
                  <a:srgbClr val="000000"/>
                </a:solidFill>
              </a:rPr>
              <a:t> threshold based </a:t>
            </a:r>
            <a:r>
              <a:rPr lang="en-GB" dirty="0">
                <a:solidFill>
                  <a:srgbClr val="000000"/>
                </a:solidFill>
              </a:rPr>
              <a:t>on </a:t>
            </a:r>
            <a:r>
              <a:rPr lang="en-GB" dirty="0" smtClean="0">
                <a:solidFill>
                  <a:srgbClr val="000000"/>
                </a:solidFill>
              </a:rPr>
              <a:t>the number of parallel paths between a </a:t>
            </a:r>
            <a:r>
              <a:rPr lang="en-GB" dirty="0" err="1" smtClean="0">
                <a:solidFill>
                  <a:srgbClr val="000000"/>
                </a:solidFill>
              </a:rPr>
              <a:t>src</a:t>
            </a:r>
            <a:r>
              <a:rPr lang="en-GB" dirty="0" err="1">
                <a:solidFill>
                  <a:srgbClr val="000000"/>
                </a:solidFill>
              </a:rPr>
              <a:t>-</a:t>
            </a:r>
            <a:r>
              <a:rPr lang="en-GB" dirty="0" err="1" smtClean="0">
                <a:solidFill>
                  <a:srgbClr val="000000"/>
                </a:solidFill>
              </a:rPr>
              <a:t>dst</a:t>
            </a:r>
            <a:r>
              <a:rPr lang="en-GB" dirty="0" smtClean="0">
                <a:solidFill>
                  <a:srgbClr val="000000"/>
                </a:solidFill>
              </a:rPr>
              <a:t> pair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000000"/>
                </a:solidFill>
              </a:rPr>
              <a:t>P</a:t>
            </a:r>
            <a:r>
              <a:rPr lang="en-GB" dirty="0" smtClean="0">
                <a:solidFill>
                  <a:srgbClr val="000000"/>
                </a:solidFill>
              </a:rPr>
              <a:t>erfectly </a:t>
            </a:r>
            <a:r>
              <a:rPr lang="en-GB" dirty="0">
                <a:solidFill>
                  <a:srgbClr val="000000"/>
                </a:solidFill>
              </a:rPr>
              <a:t>works for </a:t>
            </a:r>
            <a:r>
              <a:rPr lang="en-GB" dirty="0" smtClean="0">
                <a:solidFill>
                  <a:srgbClr val="000000"/>
                </a:solidFill>
              </a:rPr>
              <a:t>VL2 </a:t>
            </a:r>
            <a:r>
              <a:rPr lang="en-GB" dirty="0">
                <a:solidFill>
                  <a:srgbClr val="000000"/>
                </a:solidFill>
              </a:rPr>
              <a:t>and </a:t>
            </a:r>
            <a:r>
              <a:rPr lang="en-GB" dirty="0" err="1" smtClean="0">
                <a:solidFill>
                  <a:srgbClr val="000000"/>
                </a:solidFill>
              </a:rPr>
              <a:t>FatTree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8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FatTree512-t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5" y="1447800"/>
            <a:ext cx="5278504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6550"/>
            <a:ext cx="8305800" cy="2438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A </a:t>
            </a:r>
            <a:r>
              <a:rPr lang="en-GB" dirty="0" err="1" smtClean="0">
                <a:solidFill>
                  <a:srgbClr val="000000"/>
                </a:solidFill>
              </a:rPr>
              <a:t>FatTree</a:t>
            </a:r>
            <a:r>
              <a:rPr lang="en-GB" dirty="0" smtClean="0">
                <a:solidFill>
                  <a:srgbClr val="000000"/>
                </a:solidFill>
              </a:rPr>
              <a:t> topology with 4:1 oversubscription ratio (K=8)</a:t>
            </a:r>
            <a:endParaRPr lang="en-GB" sz="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A Permutation traffic matrix</a:t>
            </a:r>
            <a:endParaRPr lang="en-GB" sz="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1/3 of nodes send continuous traffic (long flows)</a:t>
            </a:r>
            <a:endParaRPr lang="en-GB" sz="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2/3 of nodes send short flows based on a Poisson arrival</a:t>
            </a:r>
            <a:endParaRPr lang="en-GB" sz="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MMPTCP switching threshold of 100KB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Link rate of 100Mbps and link delay of 20us</a:t>
            </a:r>
          </a:p>
        </p:txBody>
      </p:sp>
    </p:spTree>
    <p:extLst>
      <p:ext uri="{BB962C8B-B14F-4D97-AF65-F5344CB8AC3E}">
        <p14:creationId xmlns:p14="http://schemas.microsoft.com/office/powerpoint/2010/main" val="87487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Completion Time (FCT)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shortFCT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72" y="2881800"/>
            <a:ext cx="4500000" cy="3150000"/>
          </a:xfrm>
          <a:prstGeom prst="rect">
            <a:avLst/>
          </a:prstGeom>
        </p:spPr>
      </p:pic>
      <p:pic>
        <p:nvPicPr>
          <p:cNvPr id="6" name="Picture 5" descr="shortFCT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3" y="2881800"/>
            <a:ext cx="4500000" cy="315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1600200"/>
            <a:ext cx="2880000" cy="123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MPTCP, 8 </a:t>
            </a:r>
            <a:r>
              <a:rPr lang="en-US" sz="2000" b="1" dirty="0" err="1" smtClean="0">
                <a:solidFill>
                  <a:srgbClr val="000000"/>
                </a:solidFill>
              </a:rPr>
              <a:t>subflows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Mean FCT:    </a:t>
            </a:r>
            <a:r>
              <a:rPr lang="en-US" sz="2000" b="1" dirty="0" smtClean="0">
                <a:solidFill>
                  <a:srgbClr val="000000"/>
                </a:solidFill>
              </a:rPr>
              <a:t>125ms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Mean </a:t>
            </a:r>
            <a:r>
              <a:rPr lang="en-US" sz="2000" dirty="0" err="1" smtClean="0">
                <a:solidFill>
                  <a:srgbClr val="000000"/>
                </a:solidFill>
              </a:rPr>
              <a:t>Stdev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>425ms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78200" y="1600200"/>
            <a:ext cx="2880000" cy="12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000000"/>
                </a:solidFill>
              </a:rPr>
              <a:t>MMPTCP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Mean </a:t>
            </a:r>
            <a:r>
              <a:rPr lang="en-US" sz="2000" dirty="0" smtClean="0">
                <a:solidFill>
                  <a:srgbClr val="000000"/>
                </a:solidFill>
              </a:rPr>
              <a:t>FCT:    </a:t>
            </a:r>
            <a:r>
              <a:rPr lang="en-US" sz="2000" b="1" dirty="0" smtClean="0">
                <a:solidFill>
                  <a:srgbClr val="000000"/>
                </a:solidFill>
              </a:rPr>
              <a:t>116ms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Mean </a:t>
            </a:r>
            <a:r>
              <a:rPr lang="en-US" sz="2000" dirty="0" err="1" smtClean="0">
                <a:solidFill>
                  <a:srgbClr val="000000"/>
                </a:solidFill>
              </a:rPr>
              <a:t>Stdev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>101ms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 </a:t>
            </a:r>
            <a:r>
              <a:rPr lang="en-US" dirty="0" err="1" smtClean="0"/>
              <a:t>ReTx</a:t>
            </a:r>
            <a:r>
              <a:rPr lang="en-US" dirty="0" smtClean="0"/>
              <a:t> and Timeout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allshortflowsCC1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828400"/>
            <a:ext cx="4885714" cy="3420000"/>
          </a:xfrm>
          <a:prstGeom prst="rect">
            <a:avLst/>
          </a:prstGeom>
        </p:spPr>
      </p:pic>
      <p:pic>
        <p:nvPicPr>
          <p:cNvPr id="9" name="Picture 8" descr="allshortflowsCC1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00" y="2846400"/>
            <a:ext cx="4860000" cy="34020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143000" y="1600200"/>
            <a:ext cx="2880000" cy="123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MPTCP, 8 </a:t>
            </a:r>
            <a:r>
              <a:rPr lang="en-US" sz="2000" b="1" dirty="0" err="1" smtClean="0">
                <a:solidFill>
                  <a:srgbClr val="000000"/>
                </a:solidFill>
              </a:rPr>
              <a:t>subflows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Mean FCT:    </a:t>
            </a:r>
            <a:r>
              <a:rPr lang="en-US" sz="2000" b="1" dirty="0" smtClean="0">
                <a:solidFill>
                  <a:srgbClr val="000000"/>
                </a:solidFill>
              </a:rPr>
              <a:t>125ms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Mean </a:t>
            </a:r>
            <a:r>
              <a:rPr lang="en-US" sz="2000" dirty="0" err="1" smtClean="0">
                <a:solidFill>
                  <a:srgbClr val="000000"/>
                </a:solidFill>
              </a:rPr>
              <a:t>Stdev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>425ms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78200" y="1600200"/>
            <a:ext cx="2880000" cy="12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000000"/>
                </a:solidFill>
              </a:rPr>
              <a:t>MMPTCP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Mean </a:t>
            </a:r>
            <a:r>
              <a:rPr lang="en-US" sz="2000" dirty="0" smtClean="0">
                <a:solidFill>
                  <a:srgbClr val="000000"/>
                </a:solidFill>
              </a:rPr>
              <a:t>FCT:    </a:t>
            </a:r>
            <a:r>
              <a:rPr lang="en-US" sz="2000" b="1" dirty="0" smtClean="0">
                <a:solidFill>
                  <a:srgbClr val="000000"/>
                </a:solidFill>
              </a:rPr>
              <a:t>116ms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Mean </a:t>
            </a:r>
            <a:r>
              <a:rPr lang="en-US" sz="2000" dirty="0" err="1" smtClean="0">
                <a:solidFill>
                  <a:srgbClr val="000000"/>
                </a:solidFill>
              </a:rPr>
              <a:t>Stdev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>101ms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4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Hotspots occur for several reasons: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Contention </a:t>
            </a:r>
            <a:r>
              <a:rPr lang="en-US" dirty="0"/>
              <a:t>between traffic flowing </a:t>
            </a:r>
            <a:r>
              <a:rPr lang="en-US" dirty="0" smtClean="0"/>
              <a:t>from </a:t>
            </a:r>
            <a:r>
              <a:rPr lang="en-US" dirty="0"/>
              <a:t>the Internet to data </a:t>
            </a:r>
            <a:r>
              <a:rPr lang="en-US" dirty="0" err="1" smtClean="0"/>
              <a:t>centres</a:t>
            </a:r>
            <a:r>
              <a:rPr lang="en-US" dirty="0" smtClean="0"/>
              <a:t> (and vice versa)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Hardware </a:t>
            </a:r>
            <a:r>
              <a:rPr lang="en-US" dirty="0"/>
              <a:t>failures or cable </a:t>
            </a:r>
            <a:r>
              <a:rPr lang="en-US" dirty="0" smtClean="0"/>
              <a:t>faults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Simulation Setup: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Mean Short flow arrival rate of 2560/sec (Poisson)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Transport </a:t>
            </a:r>
            <a:r>
              <a:rPr lang="en-US" dirty="0"/>
              <a:t>protocols under </a:t>
            </a:r>
            <a:r>
              <a:rPr lang="en-US" dirty="0" smtClean="0"/>
              <a:t>examination:</a:t>
            </a:r>
            <a:endParaRPr lang="en-US" dirty="0"/>
          </a:p>
          <a:p>
            <a:pPr lvl="2">
              <a:lnSpc>
                <a:spcPct val="120000"/>
              </a:lnSpc>
              <a:buFont typeface="Wingdings" charset="2"/>
              <a:buChar char="²"/>
            </a:pPr>
            <a:r>
              <a:rPr lang="en-US" b="1" dirty="0"/>
              <a:t>MMPTCP	</a:t>
            </a:r>
            <a:endParaRPr lang="en-US" b="1" dirty="0" smtClean="0"/>
          </a:p>
          <a:p>
            <a:pPr lvl="2">
              <a:lnSpc>
                <a:spcPct val="120000"/>
              </a:lnSpc>
              <a:buFont typeface="Wingdings" charset="2"/>
              <a:buChar char="²"/>
            </a:pPr>
            <a:r>
              <a:rPr lang="en-US" b="1" dirty="0" smtClean="0"/>
              <a:t>MPTCP</a:t>
            </a:r>
            <a:r>
              <a:rPr lang="en-US" b="1" dirty="0"/>
              <a:t>	</a:t>
            </a:r>
            <a:endParaRPr lang="en-US" b="1" dirty="0" smtClean="0"/>
          </a:p>
          <a:p>
            <a:pPr lvl="2">
              <a:lnSpc>
                <a:spcPct val="120000"/>
              </a:lnSpc>
              <a:buFont typeface="Wingdings" charset="2"/>
              <a:buChar char="²"/>
            </a:pPr>
            <a:r>
              <a:rPr lang="en-US" b="1" dirty="0" smtClean="0"/>
              <a:t>TCP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Centre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191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Support </a:t>
            </a:r>
            <a:r>
              <a:rPr lang="en-US" b="1" dirty="0"/>
              <a:t>d</a:t>
            </a:r>
            <a:r>
              <a:rPr lang="en-US" b="1" dirty="0" smtClean="0"/>
              <a:t>iverse applications with diverse communication patterns</a:t>
            </a:r>
            <a:r>
              <a:rPr lang="en-US" b="1" dirty="0"/>
              <a:t> </a:t>
            </a:r>
            <a:r>
              <a:rPr lang="en-US" b="1" dirty="0" smtClean="0"/>
              <a:t>and requirements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Some apps are bandwidth hungry (online file storage)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Other apps are latency sensitive (online search)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The DC Performance is directly impacted the revenue of many companies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Amazon sales dropped by 1% by adding 100ms latency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Online </a:t>
            </a:r>
            <a:r>
              <a:rPr lang="en-US" dirty="0"/>
              <a:t>brokers could lose </a:t>
            </a:r>
            <a:r>
              <a:rPr lang="en-US" dirty="0" smtClean="0"/>
              <a:t>4M US dollars </a:t>
            </a:r>
            <a:r>
              <a:rPr lang="en-US" dirty="0"/>
              <a:t>per </a:t>
            </a:r>
            <a:r>
              <a:rPr lang="en-US" dirty="0" smtClean="0"/>
              <a:t>millisecond if </a:t>
            </a:r>
            <a:r>
              <a:rPr lang="en-US" dirty="0"/>
              <a:t>they </a:t>
            </a:r>
            <a:r>
              <a:rPr lang="en-US" dirty="0" smtClean="0"/>
              <a:t>fall 5ms </a:t>
            </a:r>
            <a:r>
              <a:rPr lang="en-US" dirty="0"/>
              <a:t>behind their competitors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Hotspot (Results)</a:t>
            </a:r>
            <a:endParaRPr lang="en-US" sz="1600" dirty="0"/>
          </a:p>
        </p:txBody>
      </p:sp>
      <p:pic>
        <p:nvPicPr>
          <p:cNvPr id="6" name="Picture 5" descr="fc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49" y="1371600"/>
            <a:ext cx="3960000" cy="2772000"/>
          </a:xfrm>
          <a:prstGeom prst="rect">
            <a:avLst/>
          </a:prstGeom>
        </p:spPr>
      </p:pic>
      <p:pic>
        <p:nvPicPr>
          <p:cNvPr id="5" name="Picture 4" descr="c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962400"/>
            <a:ext cx="3960000" cy="2772000"/>
          </a:xfrm>
          <a:prstGeom prst="rect">
            <a:avLst/>
          </a:prstGeom>
        </p:spPr>
      </p:pic>
      <p:pic>
        <p:nvPicPr>
          <p:cNvPr id="7" name="Picture 6" descr="key_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70" y="5105400"/>
            <a:ext cx="1431558" cy="641695"/>
          </a:xfrm>
          <a:prstGeom prst="rect">
            <a:avLst/>
          </a:prstGeom>
        </p:spPr>
      </p:pic>
      <p:pic>
        <p:nvPicPr>
          <p:cNvPr id="8" name="Picture 7" descr="gp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371600"/>
            <a:ext cx="3960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MMPTCP is an extension of MPTCP </a:t>
            </a:r>
          </a:p>
          <a:p>
            <a:pPr>
              <a:lnSpc>
                <a:spcPct val="120000"/>
              </a:lnSpc>
            </a:pPr>
            <a:endParaRPr lang="en-US" sz="1600" dirty="0" smtClean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High burst </a:t>
            </a: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tolerance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Low latency for short flows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High throughput for long flows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Incremental </a:t>
            </a:r>
            <a:r>
              <a:rPr lang="en-US" sz="32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 You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2571750" cy="41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Center Network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400" b="1" dirty="0" smtClean="0">
                <a:solidFill>
                  <a:srgbClr val="000000"/>
                </a:solidFill>
                <a:cs typeface="Times New Roman"/>
              </a:rPr>
              <a:t>Short </a:t>
            </a:r>
            <a:r>
              <a:rPr lang="en-GB" sz="3400" b="1" dirty="0">
                <a:solidFill>
                  <a:srgbClr val="000000"/>
                </a:solidFill>
                <a:cs typeface="Times New Roman"/>
              </a:rPr>
              <a:t>flow </a:t>
            </a:r>
            <a:r>
              <a:rPr lang="en-GB" sz="3400" b="1" dirty="0" smtClean="0">
                <a:solidFill>
                  <a:srgbClr val="000000"/>
                </a:solidFill>
                <a:cs typeface="Times New Roman"/>
              </a:rPr>
              <a:t>dominance</a:t>
            </a:r>
          </a:p>
          <a:p>
            <a:pPr marL="827088" lvl="1" indent="-457200">
              <a:lnSpc>
                <a:spcPct val="120000"/>
              </a:lnSpc>
            </a:pPr>
            <a:r>
              <a:rPr lang="en-GB" sz="2900" dirty="0" smtClean="0">
                <a:solidFill>
                  <a:srgbClr val="000000"/>
                </a:solidFill>
                <a:cs typeface="Times New Roman"/>
              </a:rPr>
              <a:t>99% of flows are short flows (size &lt; 100MB)</a:t>
            </a:r>
          </a:p>
          <a:p>
            <a:pPr marL="827088" lvl="1" indent="-457200">
              <a:lnSpc>
                <a:spcPct val="120000"/>
              </a:lnSpc>
            </a:pPr>
            <a:r>
              <a:rPr lang="en-GB" sz="2900" dirty="0" smtClean="0">
                <a:solidFill>
                  <a:srgbClr val="000000"/>
                </a:solidFill>
                <a:cs typeface="Times New Roman"/>
              </a:rPr>
              <a:t>Majority of short flows are query flows with deadline in their flow completion times (size &lt; 1MB – e.g. 50KB)</a:t>
            </a:r>
          </a:p>
          <a:p>
            <a:pPr marL="827088" lvl="1" indent="-457200">
              <a:lnSpc>
                <a:spcPct val="120000"/>
              </a:lnSpc>
            </a:pPr>
            <a:r>
              <a:rPr lang="en-GB" sz="2900" dirty="0" smtClean="0">
                <a:solidFill>
                  <a:srgbClr val="000000"/>
                </a:solidFill>
                <a:cs typeface="Times New Roman"/>
              </a:rPr>
              <a:t>90% of total bytes come from long flows (size &gt; 100MB)</a:t>
            </a:r>
          </a:p>
          <a:p>
            <a:pPr marL="369888" lvl="1" indent="0">
              <a:lnSpc>
                <a:spcPct val="120000"/>
              </a:lnSpc>
              <a:buNone/>
            </a:pPr>
            <a:endParaRPr lang="en-GB" sz="1500" dirty="0" smtClean="0">
              <a:solidFill>
                <a:srgbClr val="000000"/>
              </a:solidFill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GB" sz="3400" b="1" dirty="0" smtClean="0">
                <a:solidFill>
                  <a:srgbClr val="000000"/>
                </a:solidFill>
                <a:cs typeface="Times New Roman"/>
              </a:rPr>
              <a:t>Traffic pattern is very bursty</a:t>
            </a:r>
          </a:p>
          <a:p>
            <a:pPr marL="827088" lvl="1" indent="-457200">
              <a:lnSpc>
                <a:spcPct val="120000"/>
              </a:lnSpc>
            </a:pPr>
            <a:r>
              <a:rPr lang="en-GB" sz="2900" dirty="0" smtClean="0">
                <a:solidFill>
                  <a:srgbClr val="000000"/>
                </a:solidFill>
                <a:cs typeface="Times New Roman"/>
              </a:rPr>
              <a:t>Bursty traffic pattern is originated from short flows</a:t>
            </a:r>
          </a:p>
          <a:p>
            <a:pPr marL="827088" lvl="1" indent="-457200">
              <a:lnSpc>
                <a:spcPct val="120000"/>
              </a:lnSpc>
            </a:pPr>
            <a:endParaRPr lang="en-GB" sz="1500" dirty="0">
              <a:solidFill>
                <a:srgbClr val="000000"/>
              </a:solidFill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GB" sz="3400" b="1" dirty="0">
                <a:solidFill>
                  <a:srgbClr val="000000"/>
                </a:solidFill>
                <a:cs typeface="Times New Roman"/>
              </a:rPr>
              <a:t>Low latency and high </a:t>
            </a:r>
            <a:r>
              <a:rPr lang="en-GB" sz="3400" b="1" dirty="0" smtClean="0">
                <a:solidFill>
                  <a:srgbClr val="000000"/>
                </a:solidFill>
                <a:cs typeface="Times New Roman"/>
              </a:rPr>
              <a:t>bandwidth</a:t>
            </a:r>
            <a:endParaRPr lang="en-GB" sz="3400" b="1" dirty="0">
              <a:solidFill>
                <a:srgbClr val="000000"/>
              </a:solidFill>
              <a:cs typeface="Times New Roman"/>
            </a:endParaRPr>
          </a:p>
          <a:p>
            <a:pPr marL="827088" lvl="1" indent="-457200">
              <a:lnSpc>
                <a:spcPct val="120000"/>
              </a:lnSpc>
            </a:pPr>
            <a:r>
              <a:rPr lang="en-GB" sz="2900" dirty="0">
                <a:solidFill>
                  <a:srgbClr val="000000"/>
                </a:solidFill>
                <a:cs typeface="Times New Roman"/>
              </a:rPr>
              <a:t>Latency is in the order of microsecond (e.g. 100-250μs</a:t>
            </a:r>
            <a:r>
              <a:rPr lang="en-GB" sz="2900" dirty="0" smtClean="0">
                <a:solidFill>
                  <a:srgbClr val="000000"/>
                </a:solidFill>
                <a:cs typeface="Times New Roman"/>
              </a:rPr>
              <a:t>)</a:t>
            </a:r>
            <a:endParaRPr lang="en-GB" sz="2900" dirty="0">
              <a:solidFill>
                <a:srgbClr val="000000"/>
              </a:solidFill>
              <a:cs typeface="Times New Roman"/>
            </a:endParaRPr>
          </a:p>
          <a:p>
            <a:pPr marL="827088" lvl="1" indent="-457200">
              <a:lnSpc>
                <a:spcPct val="120000"/>
              </a:lnSpc>
            </a:pPr>
            <a:r>
              <a:rPr lang="en-GB" sz="2900" dirty="0">
                <a:solidFill>
                  <a:srgbClr val="000000"/>
                </a:solidFill>
                <a:cs typeface="Times New Roman"/>
              </a:rPr>
              <a:t>Minimum link capacity is </a:t>
            </a:r>
            <a:r>
              <a:rPr lang="en-GB" sz="2900" dirty="0" smtClean="0">
                <a:solidFill>
                  <a:srgbClr val="000000"/>
                </a:solidFill>
                <a:cs typeface="Times New Roman"/>
              </a:rPr>
              <a:t>1Gbps</a:t>
            </a:r>
            <a:endParaRPr lang="en-GB" sz="2900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1: Persistent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4410" y="342460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4720" y="342460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5030" y="342460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5340" y="342460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0505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2989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16431" y="6117000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41271" y="6117000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6374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8858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6765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92490" y="6112646"/>
            <a:ext cx="53122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524000"/>
          </a:xfrm>
        </p:spPr>
        <p:txBody>
          <a:bodyPr>
            <a:normAutofit fontScale="92500" lnSpcReduction="10000"/>
          </a:bodyPr>
          <a:lstStyle/>
          <a:p>
            <a:r>
              <a:rPr lang="en-GB" sz="2600" b="1" dirty="0" smtClean="0">
                <a:solidFill>
                  <a:srgbClr val="000000"/>
                </a:solidFill>
                <a:cs typeface="Times New Roman"/>
              </a:rPr>
              <a:t>Two </a:t>
            </a:r>
            <a:r>
              <a:rPr lang="en-GB" sz="2600" b="1" dirty="0">
                <a:solidFill>
                  <a:srgbClr val="000000"/>
                </a:solidFill>
                <a:cs typeface="Times New Roman"/>
              </a:rPr>
              <a:t>or more </a:t>
            </a:r>
            <a:r>
              <a:rPr lang="en-GB" sz="2600" b="1" dirty="0" smtClean="0">
                <a:solidFill>
                  <a:srgbClr val="000000"/>
                </a:solidFill>
                <a:cs typeface="Times New Roman"/>
              </a:rPr>
              <a:t>long </a:t>
            </a:r>
            <a:r>
              <a:rPr lang="en-GB" sz="2600" b="1" dirty="0">
                <a:solidFill>
                  <a:srgbClr val="000000"/>
                </a:solidFill>
                <a:cs typeface="Times New Roman"/>
              </a:rPr>
              <a:t>flows </a:t>
            </a:r>
            <a:r>
              <a:rPr lang="en-GB" sz="2600" b="1" dirty="0" smtClean="0">
                <a:solidFill>
                  <a:srgbClr val="000000"/>
                </a:solidFill>
                <a:cs typeface="Times New Roman"/>
              </a:rPr>
              <a:t>collide </a:t>
            </a:r>
            <a:r>
              <a:rPr lang="en-GB" sz="2600" b="1" dirty="0">
                <a:solidFill>
                  <a:srgbClr val="000000"/>
                </a:solidFill>
                <a:cs typeface="Times New Roman"/>
              </a:rPr>
              <a:t>on their </a:t>
            </a:r>
            <a:r>
              <a:rPr lang="en-GB" sz="2600" b="1" dirty="0" smtClean="0">
                <a:solidFill>
                  <a:srgbClr val="000000"/>
                </a:solidFill>
                <a:cs typeface="Times New Roman"/>
              </a:rPr>
              <a:t>hashes and end </a:t>
            </a:r>
            <a:r>
              <a:rPr lang="en-GB" sz="2600" b="1" dirty="0">
                <a:solidFill>
                  <a:srgbClr val="000000"/>
                </a:solidFill>
                <a:cs typeface="Times New Roman"/>
              </a:rPr>
              <a:t>up on the same </a:t>
            </a:r>
            <a:r>
              <a:rPr lang="en-GB" sz="2600" b="1" dirty="0" smtClean="0">
                <a:solidFill>
                  <a:srgbClr val="000000"/>
                </a:solidFill>
                <a:cs typeface="Times New Roman"/>
              </a:rPr>
              <a:t>output port</a:t>
            </a:r>
          </a:p>
          <a:p>
            <a:pPr lvl="1"/>
            <a:r>
              <a:rPr lang="en-GB" sz="2200" dirty="0" smtClean="0">
                <a:solidFill>
                  <a:srgbClr val="000000"/>
                </a:solidFill>
                <a:cs typeface="Times New Roman"/>
              </a:rPr>
              <a:t>Increasing the RTT and packet drop probability</a:t>
            </a:r>
            <a:endParaRPr lang="en-US" sz="2200" dirty="0"/>
          </a:p>
          <a:p>
            <a:pPr lvl="1"/>
            <a:r>
              <a:rPr lang="en-US" sz="2200" dirty="0" smtClean="0">
                <a:solidFill>
                  <a:srgbClr val="000000"/>
                </a:solidFill>
                <a:cs typeface="Times New Roman"/>
              </a:rPr>
              <a:t>Inefficient use of network recourses</a:t>
            </a:r>
            <a:endParaRPr lang="en-GB" sz="1800" dirty="0" smtClean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1471749" y="3677963"/>
            <a:ext cx="3683725" cy="2508068"/>
          </a:xfrm>
          <a:custGeom>
            <a:avLst/>
            <a:gdLst>
              <a:gd name="connsiteX0" fmla="*/ 0 w 3683725"/>
              <a:gd name="connsiteY0" fmla="*/ 2525486 h 2525486"/>
              <a:gd name="connsiteX1" fmla="*/ 0 w 3683725"/>
              <a:gd name="connsiteY1" fmla="*/ 1741714 h 2525486"/>
              <a:gd name="connsiteX2" fmla="*/ 0 w 3683725"/>
              <a:gd name="connsiteY2" fmla="*/ 1158240 h 2525486"/>
              <a:gd name="connsiteX3" fmla="*/ 888274 w 3683725"/>
              <a:gd name="connsiteY3" fmla="*/ 0 h 2525486"/>
              <a:gd name="connsiteX4" fmla="*/ 3675017 w 3683725"/>
              <a:gd name="connsiteY4" fmla="*/ 1158240 h 2525486"/>
              <a:gd name="connsiteX5" fmla="*/ 3683725 w 3683725"/>
              <a:gd name="connsiteY5" fmla="*/ 2508068 h 2525486"/>
              <a:gd name="connsiteX0" fmla="*/ 0 w 3683725"/>
              <a:gd name="connsiteY0" fmla="*/ 2447108 h 2508068"/>
              <a:gd name="connsiteX1" fmla="*/ 0 w 3683725"/>
              <a:gd name="connsiteY1" fmla="*/ 1741714 h 2508068"/>
              <a:gd name="connsiteX2" fmla="*/ 0 w 3683725"/>
              <a:gd name="connsiteY2" fmla="*/ 1158240 h 2508068"/>
              <a:gd name="connsiteX3" fmla="*/ 888274 w 3683725"/>
              <a:gd name="connsiteY3" fmla="*/ 0 h 2508068"/>
              <a:gd name="connsiteX4" fmla="*/ 3675017 w 3683725"/>
              <a:gd name="connsiteY4" fmla="*/ 1158240 h 2508068"/>
              <a:gd name="connsiteX5" fmla="*/ 3683725 w 3683725"/>
              <a:gd name="connsiteY5" fmla="*/ 2508068 h 25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725" h="2508068">
                <a:moveTo>
                  <a:pt x="0" y="2447108"/>
                </a:moveTo>
                <a:lnTo>
                  <a:pt x="0" y="1741714"/>
                </a:lnTo>
                <a:lnTo>
                  <a:pt x="0" y="1158240"/>
                </a:lnTo>
                <a:lnTo>
                  <a:pt x="888274" y="0"/>
                </a:lnTo>
                <a:lnTo>
                  <a:pt x="3675017" y="1158240"/>
                </a:lnTo>
                <a:cubicBezTo>
                  <a:pt x="3677920" y="1608183"/>
                  <a:pt x="3680822" y="2058125"/>
                  <a:pt x="3683725" y="2508068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464425" y="3678447"/>
            <a:ext cx="6196911" cy="2522305"/>
          </a:xfrm>
          <a:custGeom>
            <a:avLst/>
            <a:gdLst>
              <a:gd name="connsiteX0" fmla="*/ 627017 w 6209211"/>
              <a:gd name="connsiteY0" fmla="*/ 2438400 h 2481943"/>
              <a:gd name="connsiteX1" fmla="*/ 618308 w 6209211"/>
              <a:gd name="connsiteY1" fmla="*/ 1611086 h 2481943"/>
              <a:gd name="connsiteX2" fmla="*/ 0 w 6209211"/>
              <a:gd name="connsiteY2" fmla="*/ 1166948 h 2481943"/>
              <a:gd name="connsiteX3" fmla="*/ 905691 w 6209211"/>
              <a:gd name="connsiteY3" fmla="*/ 0 h 2481943"/>
              <a:gd name="connsiteX4" fmla="*/ 6183085 w 6209211"/>
              <a:gd name="connsiteY4" fmla="*/ 1166948 h 2481943"/>
              <a:gd name="connsiteX5" fmla="*/ 6209211 w 6209211"/>
              <a:gd name="connsiteY5" fmla="*/ 2481943 h 2481943"/>
              <a:gd name="connsiteX0" fmla="*/ 627017 w 6209211"/>
              <a:gd name="connsiteY0" fmla="*/ 2438400 h 2569029"/>
              <a:gd name="connsiteX1" fmla="*/ 618308 w 6209211"/>
              <a:gd name="connsiteY1" fmla="*/ 1611086 h 2569029"/>
              <a:gd name="connsiteX2" fmla="*/ 0 w 6209211"/>
              <a:gd name="connsiteY2" fmla="*/ 1166948 h 2569029"/>
              <a:gd name="connsiteX3" fmla="*/ 905691 w 6209211"/>
              <a:gd name="connsiteY3" fmla="*/ 0 h 2569029"/>
              <a:gd name="connsiteX4" fmla="*/ 6183085 w 6209211"/>
              <a:gd name="connsiteY4" fmla="*/ 1166948 h 2569029"/>
              <a:gd name="connsiteX5" fmla="*/ 6209211 w 6209211"/>
              <a:gd name="connsiteY5" fmla="*/ 2569029 h 2569029"/>
              <a:gd name="connsiteX0" fmla="*/ 627017 w 6209211"/>
              <a:gd name="connsiteY0" fmla="*/ 2438400 h 2534195"/>
              <a:gd name="connsiteX1" fmla="*/ 618308 w 6209211"/>
              <a:gd name="connsiteY1" fmla="*/ 1611086 h 2534195"/>
              <a:gd name="connsiteX2" fmla="*/ 0 w 6209211"/>
              <a:gd name="connsiteY2" fmla="*/ 1166948 h 2534195"/>
              <a:gd name="connsiteX3" fmla="*/ 905691 w 6209211"/>
              <a:gd name="connsiteY3" fmla="*/ 0 h 2534195"/>
              <a:gd name="connsiteX4" fmla="*/ 6183085 w 6209211"/>
              <a:gd name="connsiteY4" fmla="*/ 1166948 h 2534195"/>
              <a:gd name="connsiteX5" fmla="*/ 6209211 w 6209211"/>
              <a:gd name="connsiteY5" fmla="*/ 2534195 h 2534195"/>
              <a:gd name="connsiteX0" fmla="*/ 627017 w 6209211"/>
              <a:gd name="connsiteY0" fmla="*/ 2420983 h 2516778"/>
              <a:gd name="connsiteX1" fmla="*/ 618308 w 6209211"/>
              <a:gd name="connsiteY1" fmla="*/ 1593669 h 2516778"/>
              <a:gd name="connsiteX2" fmla="*/ 0 w 6209211"/>
              <a:gd name="connsiteY2" fmla="*/ 1149531 h 2516778"/>
              <a:gd name="connsiteX3" fmla="*/ 879565 w 6209211"/>
              <a:gd name="connsiteY3" fmla="*/ 0 h 2516778"/>
              <a:gd name="connsiteX4" fmla="*/ 6183085 w 6209211"/>
              <a:gd name="connsiteY4" fmla="*/ 1149531 h 2516778"/>
              <a:gd name="connsiteX5" fmla="*/ 6209211 w 6209211"/>
              <a:gd name="connsiteY5" fmla="*/ 2516778 h 2516778"/>
              <a:gd name="connsiteX0" fmla="*/ 627017 w 6209211"/>
              <a:gd name="connsiteY0" fmla="*/ 2437916 h 2533711"/>
              <a:gd name="connsiteX1" fmla="*/ 618308 w 6209211"/>
              <a:gd name="connsiteY1" fmla="*/ 1610602 h 2533711"/>
              <a:gd name="connsiteX2" fmla="*/ 0 w 6209211"/>
              <a:gd name="connsiteY2" fmla="*/ 1166464 h 2533711"/>
              <a:gd name="connsiteX3" fmla="*/ 886339 w 6209211"/>
              <a:gd name="connsiteY3" fmla="*/ 0 h 2533711"/>
              <a:gd name="connsiteX4" fmla="*/ 6183085 w 6209211"/>
              <a:gd name="connsiteY4" fmla="*/ 1166464 h 2533711"/>
              <a:gd name="connsiteX5" fmla="*/ 6209211 w 6209211"/>
              <a:gd name="connsiteY5" fmla="*/ 2533711 h 2533711"/>
              <a:gd name="connsiteX0" fmla="*/ 627017 w 6209211"/>
              <a:gd name="connsiteY0" fmla="*/ 2437916 h 2533711"/>
              <a:gd name="connsiteX1" fmla="*/ 618308 w 6209211"/>
              <a:gd name="connsiteY1" fmla="*/ 1610602 h 2533711"/>
              <a:gd name="connsiteX2" fmla="*/ 0 w 6209211"/>
              <a:gd name="connsiteY2" fmla="*/ 1159691 h 2533711"/>
              <a:gd name="connsiteX3" fmla="*/ 886339 w 6209211"/>
              <a:gd name="connsiteY3" fmla="*/ 0 h 2533711"/>
              <a:gd name="connsiteX4" fmla="*/ 6183085 w 6209211"/>
              <a:gd name="connsiteY4" fmla="*/ 1166464 h 2533711"/>
              <a:gd name="connsiteX5" fmla="*/ 6209211 w 6209211"/>
              <a:gd name="connsiteY5" fmla="*/ 2533711 h 2533711"/>
              <a:gd name="connsiteX0" fmla="*/ 627017 w 6209211"/>
              <a:gd name="connsiteY0" fmla="*/ 2437916 h 2510004"/>
              <a:gd name="connsiteX1" fmla="*/ 618308 w 6209211"/>
              <a:gd name="connsiteY1" fmla="*/ 1610602 h 2510004"/>
              <a:gd name="connsiteX2" fmla="*/ 0 w 6209211"/>
              <a:gd name="connsiteY2" fmla="*/ 1159691 h 2510004"/>
              <a:gd name="connsiteX3" fmla="*/ 886339 w 6209211"/>
              <a:gd name="connsiteY3" fmla="*/ 0 h 2510004"/>
              <a:gd name="connsiteX4" fmla="*/ 6183085 w 6209211"/>
              <a:gd name="connsiteY4" fmla="*/ 1166464 h 2510004"/>
              <a:gd name="connsiteX5" fmla="*/ 6209211 w 6209211"/>
              <a:gd name="connsiteY5" fmla="*/ 2510004 h 2510004"/>
              <a:gd name="connsiteX0" fmla="*/ 627017 w 6201011"/>
              <a:gd name="connsiteY0" fmla="*/ 2437916 h 2510004"/>
              <a:gd name="connsiteX1" fmla="*/ 618308 w 6201011"/>
              <a:gd name="connsiteY1" fmla="*/ 1610602 h 2510004"/>
              <a:gd name="connsiteX2" fmla="*/ 0 w 6201011"/>
              <a:gd name="connsiteY2" fmla="*/ 1159691 h 2510004"/>
              <a:gd name="connsiteX3" fmla="*/ 886339 w 6201011"/>
              <a:gd name="connsiteY3" fmla="*/ 0 h 2510004"/>
              <a:gd name="connsiteX4" fmla="*/ 6183085 w 6201011"/>
              <a:gd name="connsiteY4" fmla="*/ 1166464 h 2510004"/>
              <a:gd name="connsiteX5" fmla="*/ 6201011 w 6201011"/>
              <a:gd name="connsiteY5" fmla="*/ 2510004 h 2510004"/>
              <a:gd name="connsiteX0" fmla="*/ 627017 w 6373230"/>
              <a:gd name="connsiteY0" fmla="*/ 2437916 h 2505904"/>
              <a:gd name="connsiteX1" fmla="*/ 618308 w 6373230"/>
              <a:gd name="connsiteY1" fmla="*/ 1610602 h 2505904"/>
              <a:gd name="connsiteX2" fmla="*/ 0 w 6373230"/>
              <a:gd name="connsiteY2" fmla="*/ 1159691 h 2505904"/>
              <a:gd name="connsiteX3" fmla="*/ 886339 w 6373230"/>
              <a:gd name="connsiteY3" fmla="*/ 0 h 2505904"/>
              <a:gd name="connsiteX4" fmla="*/ 6183085 w 6373230"/>
              <a:gd name="connsiteY4" fmla="*/ 1166464 h 2505904"/>
              <a:gd name="connsiteX5" fmla="*/ 6373230 w 6373230"/>
              <a:gd name="connsiteY5" fmla="*/ 2505904 h 2505904"/>
              <a:gd name="connsiteX0" fmla="*/ 627017 w 6196911"/>
              <a:gd name="connsiteY0" fmla="*/ 2437916 h 2522305"/>
              <a:gd name="connsiteX1" fmla="*/ 618308 w 6196911"/>
              <a:gd name="connsiteY1" fmla="*/ 1610602 h 2522305"/>
              <a:gd name="connsiteX2" fmla="*/ 0 w 6196911"/>
              <a:gd name="connsiteY2" fmla="*/ 1159691 h 2522305"/>
              <a:gd name="connsiteX3" fmla="*/ 886339 w 6196911"/>
              <a:gd name="connsiteY3" fmla="*/ 0 h 2522305"/>
              <a:gd name="connsiteX4" fmla="*/ 6183085 w 6196911"/>
              <a:gd name="connsiteY4" fmla="*/ 1166464 h 2522305"/>
              <a:gd name="connsiteX5" fmla="*/ 6196911 w 6196911"/>
              <a:gd name="connsiteY5" fmla="*/ 2522305 h 25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6911" h="2522305">
                <a:moveTo>
                  <a:pt x="627017" y="2437916"/>
                </a:moveTo>
                <a:lnTo>
                  <a:pt x="618308" y="1610602"/>
                </a:lnTo>
                <a:lnTo>
                  <a:pt x="0" y="1159691"/>
                </a:lnTo>
                <a:lnTo>
                  <a:pt x="886339" y="0"/>
                </a:lnTo>
                <a:lnTo>
                  <a:pt x="6183085" y="1166464"/>
                </a:lnTo>
                <a:lnTo>
                  <a:pt x="6196911" y="2522305"/>
                </a:lnTo>
              </a:path>
            </a:pathLst>
          </a:custGeom>
          <a:noFill/>
          <a:ln w="762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xplosion 1 63"/>
          <p:cNvSpPr/>
          <p:nvPr/>
        </p:nvSpPr>
        <p:spPr bwMode="auto">
          <a:xfrm>
            <a:off x="1490547" y="3886200"/>
            <a:ext cx="947853" cy="680640"/>
          </a:xfrm>
          <a:prstGeom prst="irregularSeal1">
            <a:avLst/>
          </a:prstGeom>
          <a:solidFill>
            <a:srgbClr val="FF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8" charset="0"/>
              <a:cs typeface="Times New Roman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1472800" y="3675059"/>
            <a:ext cx="3683725" cy="2508068"/>
          </a:xfrm>
          <a:custGeom>
            <a:avLst/>
            <a:gdLst>
              <a:gd name="connsiteX0" fmla="*/ 0 w 3683725"/>
              <a:gd name="connsiteY0" fmla="*/ 2525486 h 2525486"/>
              <a:gd name="connsiteX1" fmla="*/ 0 w 3683725"/>
              <a:gd name="connsiteY1" fmla="*/ 1741714 h 2525486"/>
              <a:gd name="connsiteX2" fmla="*/ 0 w 3683725"/>
              <a:gd name="connsiteY2" fmla="*/ 1158240 h 2525486"/>
              <a:gd name="connsiteX3" fmla="*/ 888274 w 3683725"/>
              <a:gd name="connsiteY3" fmla="*/ 0 h 2525486"/>
              <a:gd name="connsiteX4" fmla="*/ 3675017 w 3683725"/>
              <a:gd name="connsiteY4" fmla="*/ 1158240 h 2525486"/>
              <a:gd name="connsiteX5" fmla="*/ 3683725 w 3683725"/>
              <a:gd name="connsiteY5" fmla="*/ 2508068 h 2525486"/>
              <a:gd name="connsiteX0" fmla="*/ 0 w 3683725"/>
              <a:gd name="connsiteY0" fmla="*/ 2447108 h 2508068"/>
              <a:gd name="connsiteX1" fmla="*/ 0 w 3683725"/>
              <a:gd name="connsiteY1" fmla="*/ 1741714 h 2508068"/>
              <a:gd name="connsiteX2" fmla="*/ 0 w 3683725"/>
              <a:gd name="connsiteY2" fmla="*/ 1158240 h 2508068"/>
              <a:gd name="connsiteX3" fmla="*/ 888274 w 3683725"/>
              <a:gd name="connsiteY3" fmla="*/ 0 h 2508068"/>
              <a:gd name="connsiteX4" fmla="*/ 3675017 w 3683725"/>
              <a:gd name="connsiteY4" fmla="*/ 1158240 h 2508068"/>
              <a:gd name="connsiteX5" fmla="*/ 3683725 w 3683725"/>
              <a:gd name="connsiteY5" fmla="*/ 2508068 h 25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725" h="2508068">
                <a:moveTo>
                  <a:pt x="0" y="2447108"/>
                </a:moveTo>
                <a:lnTo>
                  <a:pt x="0" y="1741714"/>
                </a:lnTo>
                <a:lnTo>
                  <a:pt x="0" y="1158240"/>
                </a:lnTo>
                <a:lnTo>
                  <a:pt x="888274" y="0"/>
                </a:lnTo>
                <a:lnTo>
                  <a:pt x="3675017" y="1158240"/>
                </a:lnTo>
                <a:cubicBezTo>
                  <a:pt x="3677920" y="1608183"/>
                  <a:pt x="3680822" y="2058125"/>
                  <a:pt x="3683725" y="2508068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448743" y="3675543"/>
            <a:ext cx="6209211" cy="2522305"/>
          </a:xfrm>
          <a:custGeom>
            <a:avLst/>
            <a:gdLst>
              <a:gd name="connsiteX0" fmla="*/ 627017 w 6209211"/>
              <a:gd name="connsiteY0" fmla="*/ 2438400 h 2481943"/>
              <a:gd name="connsiteX1" fmla="*/ 618308 w 6209211"/>
              <a:gd name="connsiteY1" fmla="*/ 1611086 h 2481943"/>
              <a:gd name="connsiteX2" fmla="*/ 0 w 6209211"/>
              <a:gd name="connsiteY2" fmla="*/ 1166948 h 2481943"/>
              <a:gd name="connsiteX3" fmla="*/ 905691 w 6209211"/>
              <a:gd name="connsiteY3" fmla="*/ 0 h 2481943"/>
              <a:gd name="connsiteX4" fmla="*/ 6183085 w 6209211"/>
              <a:gd name="connsiteY4" fmla="*/ 1166948 h 2481943"/>
              <a:gd name="connsiteX5" fmla="*/ 6209211 w 6209211"/>
              <a:gd name="connsiteY5" fmla="*/ 2481943 h 2481943"/>
              <a:gd name="connsiteX0" fmla="*/ 627017 w 6209211"/>
              <a:gd name="connsiteY0" fmla="*/ 2438400 h 2569029"/>
              <a:gd name="connsiteX1" fmla="*/ 618308 w 6209211"/>
              <a:gd name="connsiteY1" fmla="*/ 1611086 h 2569029"/>
              <a:gd name="connsiteX2" fmla="*/ 0 w 6209211"/>
              <a:gd name="connsiteY2" fmla="*/ 1166948 h 2569029"/>
              <a:gd name="connsiteX3" fmla="*/ 905691 w 6209211"/>
              <a:gd name="connsiteY3" fmla="*/ 0 h 2569029"/>
              <a:gd name="connsiteX4" fmla="*/ 6183085 w 6209211"/>
              <a:gd name="connsiteY4" fmla="*/ 1166948 h 2569029"/>
              <a:gd name="connsiteX5" fmla="*/ 6209211 w 6209211"/>
              <a:gd name="connsiteY5" fmla="*/ 2569029 h 2569029"/>
              <a:gd name="connsiteX0" fmla="*/ 627017 w 6209211"/>
              <a:gd name="connsiteY0" fmla="*/ 2438400 h 2534195"/>
              <a:gd name="connsiteX1" fmla="*/ 618308 w 6209211"/>
              <a:gd name="connsiteY1" fmla="*/ 1611086 h 2534195"/>
              <a:gd name="connsiteX2" fmla="*/ 0 w 6209211"/>
              <a:gd name="connsiteY2" fmla="*/ 1166948 h 2534195"/>
              <a:gd name="connsiteX3" fmla="*/ 905691 w 6209211"/>
              <a:gd name="connsiteY3" fmla="*/ 0 h 2534195"/>
              <a:gd name="connsiteX4" fmla="*/ 6183085 w 6209211"/>
              <a:gd name="connsiteY4" fmla="*/ 1166948 h 2534195"/>
              <a:gd name="connsiteX5" fmla="*/ 6209211 w 6209211"/>
              <a:gd name="connsiteY5" fmla="*/ 2534195 h 2534195"/>
              <a:gd name="connsiteX0" fmla="*/ 627017 w 6209211"/>
              <a:gd name="connsiteY0" fmla="*/ 2420983 h 2516778"/>
              <a:gd name="connsiteX1" fmla="*/ 618308 w 6209211"/>
              <a:gd name="connsiteY1" fmla="*/ 1593669 h 2516778"/>
              <a:gd name="connsiteX2" fmla="*/ 0 w 6209211"/>
              <a:gd name="connsiteY2" fmla="*/ 1149531 h 2516778"/>
              <a:gd name="connsiteX3" fmla="*/ 879565 w 6209211"/>
              <a:gd name="connsiteY3" fmla="*/ 0 h 2516778"/>
              <a:gd name="connsiteX4" fmla="*/ 6183085 w 6209211"/>
              <a:gd name="connsiteY4" fmla="*/ 1149531 h 2516778"/>
              <a:gd name="connsiteX5" fmla="*/ 6209211 w 6209211"/>
              <a:gd name="connsiteY5" fmla="*/ 2516778 h 2516778"/>
              <a:gd name="connsiteX0" fmla="*/ 627017 w 6209211"/>
              <a:gd name="connsiteY0" fmla="*/ 2437916 h 2533711"/>
              <a:gd name="connsiteX1" fmla="*/ 618308 w 6209211"/>
              <a:gd name="connsiteY1" fmla="*/ 1610602 h 2533711"/>
              <a:gd name="connsiteX2" fmla="*/ 0 w 6209211"/>
              <a:gd name="connsiteY2" fmla="*/ 1166464 h 2533711"/>
              <a:gd name="connsiteX3" fmla="*/ 886339 w 6209211"/>
              <a:gd name="connsiteY3" fmla="*/ 0 h 2533711"/>
              <a:gd name="connsiteX4" fmla="*/ 6183085 w 6209211"/>
              <a:gd name="connsiteY4" fmla="*/ 1166464 h 2533711"/>
              <a:gd name="connsiteX5" fmla="*/ 6209211 w 6209211"/>
              <a:gd name="connsiteY5" fmla="*/ 2533711 h 2533711"/>
              <a:gd name="connsiteX0" fmla="*/ 627017 w 6209211"/>
              <a:gd name="connsiteY0" fmla="*/ 2437916 h 2533711"/>
              <a:gd name="connsiteX1" fmla="*/ 618308 w 6209211"/>
              <a:gd name="connsiteY1" fmla="*/ 1610602 h 2533711"/>
              <a:gd name="connsiteX2" fmla="*/ 0 w 6209211"/>
              <a:gd name="connsiteY2" fmla="*/ 1159691 h 2533711"/>
              <a:gd name="connsiteX3" fmla="*/ 886339 w 6209211"/>
              <a:gd name="connsiteY3" fmla="*/ 0 h 2533711"/>
              <a:gd name="connsiteX4" fmla="*/ 6183085 w 6209211"/>
              <a:gd name="connsiteY4" fmla="*/ 1166464 h 2533711"/>
              <a:gd name="connsiteX5" fmla="*/ 6209211 w 6209211"/>
              <a:gd name="connsiteY5" fmla="*/ 2533711 h 2533711"/>
              <a:gd name="connsiteX0" fmla="*/ 627017 w 6209211"/>
              <a:gd name="connsiteY0" fmla="*/ 2437916 h 2510004"/>
              <a:gd name="connsiteX1" fmla="*/ 618308 w 6209211"/>
              <a:gd name="connsiteY1" fmla="*/ 1610602 h 2510004"/>
              <a:gd name="connsiteX2" fmla="*/ 0 w 6209211"/>
              <a:gd name="connsiteY2" fmla="*/ 1159691 h 2510004"/>
              <a:gd name="connsiteX3" fmla="*/ 886339 w 6209211"/>
              <a:gd name="connsiteY3" fmla="*/ 0 h 2510004"/>
              <a:gd name="connsiteX4" fmla="*/ 6183085 w 6209211"/>
              <a:gd name="connsiteY4" fmla="*/ 1166464 h 2510004"/>
              <a:gd name="connsiteX5" fmla="*/ 6209211 w 6209211"/>
              <a:gd name="connsiteY5" fmla="*/ 2510004 h 2510004"/>
              <a:gd name="connsiteX0" fmla="*/ 627017 w 6209211"/>
              <a:gd name="connsiteY0" fmla="*/ 2437916 h 2522305"/>
              <a:gd name="connsiteX1" fmla="*/ 618308 w 6209211"/>
              <a:gd name="connsiteY1" fmla="*/ 1610602 h 2522305"/>
              <a:gd name="connsiteX2" fmla="*/ 0 w 6209211"/>
              <a:gd name="connsiteY2" fmla="*/ 1159691 h 2522305"/>
              <a:gd name="connsiteX3" fmla="*/ 886339 w 6209211"/>
              <a:gd name="connsiteY3" fmla="*/ 0 h 2522305"/>
              <a:gd name="connsiteX4" fmla="*/ 6183085 w 6209211"/>
              <a:gd name="connsiteY4" fmla="*/ 1166464 h 2522305"/>
              <a:gd name="connsiteX5" fmla="*/ 6209211 w 6209211"/>
              <a:gd name="connsiteY5" fmla="*/ 2522305 h 25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9211" h="2522305">
                <a:moveTo>
                  <a:pt x="627017" y="2437916"/>
                </a:moveTo>
                <a:lnTo>
                  <a:pt x="618308" y="1610602"/>
                </a:lnTo>
                <a:lnTo>
                  <a:pt x="0" y="1159691"/>
                </a:lnTo>
                <a:lnTo>
                  <a:pt x="886339" y="0"/>
                </a:lnTo>
                <a:lnTo>
                  <a:pt x="6183085" y="1166464"/>
                </a:lnTo>
                <a:lnTo>
                  <a:pt x="6209211" y="2522305"/>
                </a:lnTo>
              </a:path>
            </a:pathLst>
          </a:custGeom>
          <a:noFill/>
          <a:ln w="381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05050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9890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16431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1271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63740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8580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67650" y="484112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92490" y="484112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505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2989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16431" y="5284694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41271" y="5284694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6374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8858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6765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9249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7" name="Right Arrow Callout 66"/>
          <p:cNvSpPr/>
          <p:nvPr/>
        </p:nvSpPr>
        <p:spPr>
          <a:xfrm>
            <a:off x="228600" y="5661340"/>
            <a:ext cx="1066800" cy="304800"/>
          </a:xfrm>
          <a:prstGeom prst="rightArrowCallout">
            <a:avLst>
              <a:gd name="adj1" fmla="val 0"/>
              <a:gd name="adj2" fmla="val 25000"/>
              <a:gd name="adj3" fmla="val 25000"/>
              <a:gd name="adj4" fmla="val 8051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½ rate</a:t>
            </a:r>
            <a:endParaRPr lang="en-US" sz="1400" b="1" dirty="0"/>
          </a:p>
        </p:txBody>
      </p:sp>
      <p:sp>
        <p:nvSpPr>
          <p:cNvPr id="68" name="Right Arrow Callout 67"/>
          <p:cNvSpPr/>
          <p:nvPr/>
        </p:nvSpPr>
        <p:spPr>
          <a:xfrm flipH="1">
            <a:off x="2286000" y="5661340"/>
            <a:ext cx="1066800" cy="304800"/>
          </a:xfrm>
          <a:prstGeom prst="rightArrowCallout">
            <a:avLst>
              <a:gd name="adj1" fmla="val 0"/>
              <a:gd name="adj2" fmla="val 25000"/>
              <a:gd name="adj3" fmla="val 25000"/>
              <a:gd name="adj4" fmla="val 80517"/>
            </a:avLst>
          </a:prstGeom>
          <a:solidFill>
            <a:srgbClr val="FF0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½ rate</a:t>
            </a:r>
            <a:endParaRPr lang="en-US" sz="14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7214640" y="3431339"/>
            <a:ext cx="295200" cy="72000"/>
          </a:xfrm>
          <a:prstGeom prst="roundRect">
            <a:avLst/>
          </a:prstGeom>
          <a:solidFill>
            <a:srgbClr val="BD0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Verdana"/>
              <a:cs typeface="Verdan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87719" y="3276600"/>
            <a:ext cx="1427681" cy="4795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Long Flow 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214640" y="3702423"/>
            <a:ext cx="295200" cy="7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Verdana"/>
              <a:cs typeface="Verdan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87719" y="3559058"/>
            <a:ext cx="1427681" cy="4795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Long Flow 2</a:t>
            </a:r>
          </a:p>
        </p:txBody>
      </p:sp>
    </p:spTree>
    <p:extLst>
      <p:ext uri="{BB962C8B-B14F-4D97-AF65-F5344CB8AC3E}">
        <p14:creationId xmlns:p14="http://schemas.microsoft.com/office/powerpoint/2010/main" val="169287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1469899" y="3681797"/>
            <a:ext cx="2445026" cy="2440056"/>
          </a:xfrm>
          <a:custGeom>
            <a:avLst/>
            <a:gdLst>
              <a:gd name="connsiteX0" fmla="*/ 646043 w 2449995"/>
              <a:gd name="connsiteY0" fmla="*/ 2425147 h 2440056"/>
              <a:gd name="connsiteX1" fmla="*/ 646043 w 2449995"/>
              <a:gd name="connsiteY1" fmla="*/ 1605169 h 2440056"/>
              <a:gd name="connsiteX2" fmla="*/ 0 w 2449995"/>
              <a:gd name="connsiteY2" fmla="*/ 1406386 h 2440056"/>
              <a:gd name="connsiteX3" fmla="*/ 4969 w 2449995"/>
              <a:gd name="connsiteY3" fmla="*/ 1157908 h 2440056"/>
              <a:gd name="connsiteX4" fmla="*/ 904460 w 2449995"/>
              <a:gd name="connsiteY4" fmla="*/ 0 h 2440056"/>
              <a:gd name="connsiteX5" fmla="*/ 2449995 w 2449995"/>
              <a:gd name="connsiteY5" fmla="*/ 1152939 h 2440056"/>
              <a:gd name="connsiteX6" fmla="*/ 2445026 w 2449995"/>
              <a:gd name="connsiteY6" fmla="*/ 1863586 h 2440056"/>
              <a:gd name="connsiteX7" fmla="*/ 2445026 w 2449995"/>
              <a:gd name="connsiteY7" fmla="*/ 2440056 h 2440056"/>
              <a:gd name="connsiteX0" fmla="*/ 641074 w 2445026"/>
              <a:gd name="connsiteY0" fmla="*/ 2425147 h 2440056"/>
              <a:gd name="connsiteX1" fmla="*/ 641074 w 2445026"/>
              <a:gd name="connsiteY1" fmla="*/ 1605169 h 2440056"/>
              <a:gd name="connsiteX2" fmla="*/ 0 w 2445026"/>
              <a:gd name="connsiteY2" fmla="*/ 1157908 h 2440056"/>
              <a:gd name="connsiteX3" fmla="*/ 899491 w 2445026"/>
              <a:gd name="connsiteY3" fmla="*/ 0 h 2440056"/>
              <a:gd name="connsiteX4" fmla="*/ 2445026 w 2445026"/>
              <a:gd name="connsiteY4" fmla="*/ 1152939 h 2440056"/>
              <a:gd name="connsiteX5" fmla="*/ 2440057 w 2445026"/>
              <a:gd name="connsiteY5" fmla="*/ 1863586 h 2440056"/>
              <a:gd name="connsiteX6" fmla="*/ 2440057 w 2445026"/>
              <a:gd name="connsiteY6" fmla="*/ 2440056 h 244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026" h="2440056">
                <a:moveTo>
                  <a:pt x="641074" y="2425147"/>
                </a:moveTo>
                <a:lnTo>
                  <a:pt x="641074" y="1605169"/>
                </a:lnTo>
                <a:lnTo>
                  <a:pt x="0" y="1157908"/>
                </a:lnTo>
                <a:lnTo>
                  <a:pt x="899491" y="0"/>
                </a:lnTo>
                <a:lnTo>
                  <a:pt x="2445026" y="1152939"/>
                </a:lnTo>
                <a:cubicBezTo>
                  <a:pt x="2443370" y="1389821"/>
                  <a:pt x="2441713" y="1626704"/>
                  <a:pt x="2440057" y="1863586"/>
                </a:cubicBezTo>
                <a:lnTo>
                  <a:pt x="2440057" y="2440056"/>
                </a:lnTo>
              </a:path>
            </a:pathLst>
          </a:custGeom>
          <a:noFill/>
          <a:ln w="28575" cmpd="sng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2: Transient Congestion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7432" y="6350000"/>
            <a:ext cx="2133600" cy="365125"/>
          </a:xfrm>
        </p:spPr>
        <p:txBody>
          <a:bodyPr/>
          <a:lstStyle/>
          <a:p>
            <a:fld id="{3AC99A5B-5B03-425B-9284-2F10A88898BE}" type="slidenum">
              <a:rPr lang="en-US" smtClean="0"/>
              <a:t>5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524000"/>
          </a:xfrm>
        </p:spPr>
        <p:txBody>
          <a:bodyPr>
            <a:normAutofit fontScale="92500" lnSpcReduction="10000"/>
          </a:bodyPr>
          <a:lstStyle/>
          <a:p>
            <a:r>
              <a:rPr lang="en-GB" sz="2600" b="1" dirty="0" smtClean="0">
                <a:solidFill>
                  <a:srgbClr val="000000"/>
                </a:solidFill>
                <a:cs typeface="Times New Roman"/>
              </a:rPr>
              <a:t>One or </a:t>
            </a:r>
            <a:r>
              <a:rPr lang="en-GB" sz="2600" b="1" dirty="0">
                <a:solidFill>
                  <a:srgbClr val="000000"/>
                </a:solidFill>
                <a:cs typeface="Times New Roman"/>
              </a:rPr>
              <a:t>more </a:t>
            </a:r>
            <a:r>
              <a:rPr lang="en-GB" sz="2600" b="1" dirty="0" smtClean="0">
                <a:solidFill>
                  <a:srgbClr val="000000"/>
                </a:solidFill>
                <a:cs typeface="Times New Roman"/>
              </a:rPr>
              <a:t>long flow(s) collides with several (</a:t>
            </a:r>
            <a:r>
              <a:rPr lang="en-GB" sz="2600" b="1" dirty="0" err="1" smtClean="0">
                <a:solidFill>
                  <a:srgbClr val="000000"/>
                </a:solidFill>
                <a:cs typeface="Times New Roman"/>
              </a:rPr>
              <a:t>bursty</a:t>
            </a:r>
            <a:r>
              <a:rPr lang="en-GB" sz="2600" b="1" dirty="0" smtClean="0">
                <a:solidFill>
                  <a:srgbClr val="000000"/>
                </a:solidFill>
                <a:cs typeface="Times New Roman"/>
              </a:rPr>
              <a:t>) short flows</a:t>
            </a:r>
          </a:p>
          <a:p>
            <a:pPr lvl="1"/>
            <a:r>
              <a:rPr lang="en-GB" sz="2200" dirty="0" smtClean="0">
                <a:solidFill>
                  <a:srgbClr val="000000"/>
                </a:solidFill>
                <a:cs typeface="Times New Roman"/>
              </a:rPr>
              <a:t>Increasing the RTT and packet drop probability</a:t>
            </a:r>
          </a:p>
          <a:p>
            <a:pPr lvl="1"/>
            <a:r>
              <a:rPr lang="en-GB" sz="2200" dirty="0" smtClean="0">
                <a:solidFill>
                  <a:srgbClr val="000000"/>
                </a:solidFill>
                <a:cs typeface="Times New Roman"/>
              </a:rPr>
              <a:t>Inefficient use of the network resources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14640" y="3431339"/>
            <a:ext cx="295200" cy="72000"/>
          </a:xfrm>
          <a:prstGeom prst="roundRect">
            <a:avLst/>
          </a:prstGeom>
          <a:solidFill>
            <a:srgbClr val="BD0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Verdana"/>
              <a:cs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7719" y="3276600"/>
            <a:ext cx="1351481" cy="4795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Long  Flow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14640" y="3702423"/>
            <a:ext cx="295200" cy="720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Verdana"/>
              <a:cs typeface="Verdan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95500" y="342460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75810" y="342460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6120" y="342460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36430" y="342460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68740" y="484112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93580" y="484112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6874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9358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17521" y="6117000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642361" y="6117000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6483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8967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6874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39358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1472839" y="3677963"/>
            <a:ext cx="3683725" cy="2508068"/>
          </a:xfrm>
          <a:custGeom>
            <a:avLst/>
            <a:gdLst>
              <a:gd name="connsiteX0" fmla="*/ 0 w 3683725"/>
              <a:gd name="connsiteY0" fmla="*/ 2525486 h 2525486"/>
              <a:gd name="connsiteX1" fmla="*/ 0 w 3683725"/>
              <a:gd name="connsiteY1" fmla="*/ 1741714 h 2525486"/>
              <a:gd name="connsiteX2" fmla="*/ 0 w 3683725"/>
              <a:gd name="connsiteY2" fmla="*/ 1158240 h 2525486"/>
              <a:gd name="connsiteX3" fmla="*/ 888274 w 3683725"/>
              <a:gd name="connsiteY3" fmla="*/ 0 h 2525486"/>
              <a:gd name="connsiteX4" fmla="*/ 3675017 w 3683725"/>
              <a:gd name="connsiteY4" fmla="*/ 1158240 h 2525486"/>
              <a:gd name="connsiteX5" fmla="*/ 3683725 w 3683725"/>
              <a:gd name="connsiteY5" fmla="*/ 2508068 h 2525486"/>
              <a:gd name="connsiteX0" fmla="*/ 0 w 3683725"/>
              <a:gd name="connsiteY0" fmla="*/ 2447108 h 2508068"/>
              <a:gd name="connsiteX1" fmla="*/ 0 w 3683725"/>
              <a:gd name="connsiteY1" fmla="*/ 1741714 h 2508068"/>
              <a:gd name="connsiteX2" fmla="*/ 0 w 3683725"/>
              <a:gd name="connsiteY2" fmla="*/ 1158240 h 2508068"/>
              <a:gd name="connsiteX3" fmla="*/ 888274 w 3683725"/>
              <a:gd name="connsiteY3" fmla="*/ 0 h 2508068"/>
              <a:gd name="connsiteX4" fmla="*/ 3675017 w 3683725"/>
              <a:gd name="connsiteY4" fmla="*/ 1158240 h 2508068"/>
              <a:gd name="connsiteX5" fmla="*/ 3683725 w 3683725"/>
              <a:gd name="connsiteY5" fmla="*/ 2508068 h 25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725" h="2508068">
                <a:moveTo>
                  <a:pt x="0" y="2447108"/>
                </a:moveTo>
                <a:lnTo>
                  <a:pt x="0" y="1741714"/>
                </a:lnTo>
                <a:lnTo>
                  <a:pt x="0" y="1158240"/>
                </a:lnTo>
                <a:lnTo>
                  <a:pt x="888274" y="0"/>
                </a:lnTo>
                <a:lnTo>
                  <a:pt x="3675017" y="1158240"/>
                </a:lnTo>
                <a:cubicBezTo>
                  <a:pt x="3677920" y="1608183"/>
                  <a:pt x="3680822" y="2058125"/>
                  <a:pt x="3683725" y="2508068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456483" y="3675059"/>
            <a:ext cx="3696425" cy="2501718"/>
          </a:xfrm>
          <a:custGeom>
            <a:avLst/>
            <a:gdLst>
              <a:gd name="connsiteX0" fmla="*/ 0 w 3683725"/>
              <a:gd name="connsiteY0" fmla="*/ 2525486 h 2525486"/>
              <a:gd name="connsiteX1" fmla="*/ 0 w 3683725"/>
              <a:gd name="connsiteY1" fmla="*/ 1741714 h 2525486"/>
              <a:gd name="connsiteX2" fmla="*/ 0 w 3683725"/>
              <a:gd name="connsiteY2" fmla="*/ 1158240 h 2525486"/>
              <a:gd name="connsiteX3" fmla="*/ 888274 w 3683725"/>
              <a:gd name="connsiteY3" fmla="*/ 0 h 2525486"/>
              <a:gd name="connsiteX4" fmla="*/ 3675017 w 3683725"/>
              <a:gd name="connsiteY4" fmla="*/ 1158240 h 2525486"/>
              <a:gd name="connsiteX5" fmla="*/ 3683725 w 3683725"/>
              <a:gd name="connsiteY5" fmla="*/ 2508068 h 2525486"/>
              <a:gd name="connsiteX0" fmla="*/ 0 w 3683725"/>
              <a:gd name="connsiteY0" fmla="*/ 2447108 h 2508068"/>
              <a:gd name="connsiteX1" fmla="*/ 0 w 3683725"/>
              <a:gd name="connsiteY1" fmla="*/ 1741714 h 2508068"/>
              <a:gd name="connsiteX2" fmla="*/ 0 w 3683725"/>
              <a:gd name="connsiteY2" fmla="*/ 1158240 h 2508068"/>
              <a:gd name="connsiteX3" fmla="*/ 888274 w 3683725"/>
              <a:gd name="connsiteY3" fmla="*/ 0 h 2508068"/>
              <a:gd name="connsiteX4" fmla="*/ 3675017 w 3683725"/>
              <a:gd name="connsiteY4" fmla="*/ 1158240 h 2508068"/>
              <a:gd name="connsiteX5" fmla="*/ 3683725 w 3683725"/>
              <a:gd name="connsiteY5" fmla="*/ 2508068 h 2508068"/>
              <a:gd name="connsiteX0" fmla="*/ 0 w 3683725"/>
              <a:gd name="connsiteY0" fmla="*/ 2447108 h 2527118"/>
              <a:gd name="connsiteX1" fmla="*/ 0 w 3683725"/>
              <a:gd name="connsiteY1" fmla="*/ 1741714 h 2527118"/>
              <a:gd name="connsiteX2" fmla="*/ 0 w 3683725"/>
              <a:gd name="connsiteY2" fmla="*/ 1158240 h 2527118"/>
              <a:gd name="connsiteX3" fmla="*/ 888274 w 3683725"/>
              <a:gd name="connsiteY3" fmla="*/ 0 h 2527118"/>
              <a:gd name="connsiteX4" fmla="*/ 3675017 w 3683725"/>
              <a:gd name="connsiteY4" fmla="*/ 1158240 h 2527118"/>
              <a:gd name="connsiteX5" fmla="*/ 3683725 w 3683725"/>
              <a:gd name="connsiteY5" fmla="*/ 2527118 h 2527118"/>
              <a:gd name="connsiteX0" fmla="*/ 0 w 3696425"/>
              <a:gd name="connsiteY0" fmla="*/ 2447108 h 2501718"/>
              <a:gd name="connsiteX1" fmla="*/ 0 w 3696425"/>
              <a:gd name="connsiteY1" fmla="*/ 1741714 h 2501718"/>
              <a:gd name="connsiteX2" fmla="*/ 0 w 3696425"/>
              <a:gd name="connsiteY2" fmla="*/ 1158240 h 2501718"/>
              <a:gd name="connsiteX3" fmla="*/ 888274 w 3696425"/>
              <a:gd name="connsiteY3" fmla="*/ 0 h 2501718"/>
              <a:gd name="connsiteX4" fmla="*/ 3675017 w 3696425"/>
              <a:gd name="connsiteY4" fmla="*/ 1158240 h 2501718"/>
              <a:gd name="connsiteX5" fmla="*/ 3696425 w 3696425"/>
              <a:gd name="connsiteY5" fmla="*/ 2501718 h 250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6425" h="2501718">
                <a:moveTo>
                  <a:pt x="0" y="2447108"/>
                </a:moveTo>
                <a:lnTo>
                  <a:pt x="0" y="1741714"/>
                </a:lnTo>
                <a:lnTo>
                  <a:pt x="0" y="1158240"/>
                </a:lnTo>
                <a:lnTo>
                  <a:pt x="888274" y="0"/>
                </a:lnTo>
                <a:lnTo>
                  <a:pt x="3675017" y="1158240"/>
                </a:lnTo>
                <a:cubicBezTo>
                  <a:pt x="3677920" y="1608183"/>
                  <a:pt x="3693522" y="2051775"/>
                  <a:pt x="3696425" y="2501718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30980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64830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89670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17521" y="5284694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6483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8967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17521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42361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06140" y="482361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1" name="Explosion 1 80"/>
          <p:cNvSpPr/>
          <p:nvPr/>
        </p:nvSpPr>
        <p:spPr bwMode="auto">
          <a:xfrm>
            <a:off x="1567837" y="3967560"/>
            <a:ext cx="685800" cy="533400"/>
          </a:xfrm>
          <a:prstGeom prst="irregularSeal1">
            <a:avLst/>
          </a:prstGeom>
          <a:solidFill>
            <a:srgbClr val="FF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8" charset="0"/>
              <a:cs typeface="Times New Roman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997224" y="5285862"/>
            <a:ext cx="97183" cy="821635"/>
          </a:xfrm>
          <a:custGeom>
            <a:avLst/>
            <a:gdLst>
              <a:gd name="connsiteX0" fmla="*/ 0 w 97183"/>
              <a:gd name="connsiteY0" fmla="*/ 821635 h 821635"/>
              <a:gd name="connsiteX1" fmla="*/ 0 w 97183"/>
              <a:gd name="connsiteY1" fmla="*/ 238539 h 821635"/>
              <a:gd name="connsiteX2" fmla="*/ 97183 w 97183"/>
              <a:gd name="connsiteY2" fmla="*/ 0 h 8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83" h="821635">
                <a:moveTo>
                  <a:pt x="0" y="821635"/>
                </a:moveTo>
                <a:lnTo>
                  <a:pt x="0" y="238539"/>
                </a:lnTo>
                <a:lnTo>
                  <a:pt x="97183" y="0"/>
                </a:lnTo>
              </a:path>
            </a:pathLst>
          </a:custGeom>
          <a:noFill/>
          <a:ln w="28575" cmpd="sng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098824" y="5285862"/>
            <a:ext cx="132522" cy="821635"/>
          </a:xfrm>
          <a:custGeom>
            <a:avLst/>
            <a:gdLst>
              <a:gd name="connsiteX0" fmla="*/ 132522 w 132522"/>
              <a:gd name="connsiteY0" fmla="*/ 821635 h 821635"/>
              <a:gd name="connsiteX1" fmla="*/ 132522 w 132522"/>
              <a:gd name="connsiteY1" fmla="*/ 238539 h 821635"/>
              <a:gd name="connsiteX2" fmla="*/ 0 w 132522"/>
              <a:gd name="connsiteY2" fmla="*/ 0 h 8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22" h="821635">
                <a:moveTo>
                  <a:pt x="132522" y="821635"/>
                </a:moveTo>
                <a:lnTo>
                  <a:pt x="132522" y="238539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3098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3098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06140" y="6112646"/>
            <a:ext cx="5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06140" y="528034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78459" y="5315988"/>
            <a:ext cx="4457" cy="806561"/>
          </a:xfrm>
          <a:custGeom>
            <a:avLst/>
            <a:gdLst>
              <a:gd name="connsiteX0" fmla="*/ 4457 w 4457"/>
              <a:gd name="connsiteY0" fmla="*/ 806561 h 806561"/>
              <a:gd name="connsiteX1" fmla="*/ 0 w 4457"/>
              <a:gd name="connsiteY1" fmla="*/ 115860 h 806561"/>
              <a:gd name="connsiteX2" fmla="*/ 0 w 4457"/>
              <a:gd name="connsiteY2" fmla="*/ 0 h 80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7" h="806561">
                <a:moveTo>
                  <a:pt x="4457" y="806561"/>
                </a:moveTo>
                <a:cubicBezTo>
                  <a:pt x="2971" y="576327"/>
                  <a:pt x="1486" y="346094"/>
                  <a:pt x="0" y="115860"/>
                </a:cubicBezTo>
                <a:lnTo>
                  <a:pt x="0" y="0"/>
                </a:lnTo>
              </a:path>
            </a:pathLst>
          </a:custGeom>
          <a:ln w="28575" cmpd="sng">
            <a:solidFill>
              <a:srgbClr val="0033CC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047611" y="5306628"/>
            <a:ext cx="4457" cy="806561"/>
          </a:xfrm>
          <a:custGeom>
            <a:avLst/>
            <a:gdLst>
              <a:gd name="connsiteX0" fmla="*/ 4457 w 4457"/>
              <a:gd name="connsiteY0" fmla="*/ 806561 h 806561"/>
              <a:gd name="connsiteX1" fmla="*/ 0 w 4457"/>
              <a:gd name="connsiteY1" fmla="*/ 115860 h 806561"/>
              <a:gd name="connsiteX2" fmla="*/ 0 w 4457"/>
              <a:gd name="connsiteY2" fmla="*/ 0 h 80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7" h="806561">
                <a:moveTo>
                  <a:pt x="4457" y="806561"/>
                </a:moveTo>
                <a:cubicBezTo>
                  <a:pt x="2971" y="576327"/>
                  <a:pt x="1486" y="346094"/>
                  <a:pt x="0" y="115860"/>
                </a:cubicBezTo>
                <a:lnTo>
                  <a:pt x="0" y="0"/>
                </a:lnTo>
              </a:path>
            </a:pathLst>
          </a:custGeom>
          <a:ln w="28575" cmpd="sng">
            <a:solidFill>
              <a:srgbClr val="0033CC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642361" y="5284694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8" name="Right Arrow Callout 87"/>
          <p:cNvSpPr/>
          <p:nvPr/>
        </p:nvSpPr>
        <p:spPr>
          <a:xfrm>
            <a:off x="228600" y="5661340"/>
            <a:ext cx="1066800" cy="304800"/>
          </a:xfrm>
          <a:prstGeom prst="rightArrowCallout">
            <a:avLst>
              <a:gd name="adj1" fmla="val 0"/>
              <a:gd name="adj2" fmla="val 25000"/>
              <a:gd name="adj3" fmla="val 25000"/>
              <a:gd name="adj4" fmla="val 8051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½ rate</a:t>
            </a:r>
            <a:endParaRPr lang="en-US" sz="1400" b="1" dirty="0"/>
          </a:p>
        </p:txBody>
      </p:sp>
      <p:sp>
        <p:nvSpPr>
          <p:cNvPr id="92" name="Right Arrow Callout 91"/>
          <p:cNvSpPr/>
          <p:nvPr/>
        </p:nvSpPr>
        <p:spPr>
          <a:xfrm>
            <a:off x="2667000" y="5661340"/>
            <a:ext cx="1066800" cy="304800"/>
          </a:xfrm>
          <a:prstGeom prst="rightArrowCallout">
            <a:avLst>
              <a:gd name="adj1" fmla="val 0"/>
              <a:gd name="adj2" fmla="val 25000"/>
              <a:gd name="adj3" fmla="val 25000"/>
              <a:gd name="adj4" fmla="val 8051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Timeout</a:t>
            </a:r>
            <a:endParaRPr lang="en-US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487719" y="3559058"/>
            <a:ext cx="1351481" cy="4795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Short Flow</a:t>
            </a:r>
          </a:p>
        </p:txBody>
      </p:sp>
    </p:spTree>
    <p:extLst>
      <p:ext uri="{BB962C8B-B14F-4D97-AF65-F5344CB8AC3E}">
        <p14:creationId xmlns:p14="http://schemas.microsoft.com/office/powerpoint/2010/main" val="111367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79" grpId="0" animBg="1"/>
      <p:bldP spid="79" grpId="1" animBg="1"/>
      <p:bldP spid="82" grpId="0" animBg="1"/>
      <p:bldP spid="81" grpId="0" animBg="1"/>
      <p:bldP spid="81" grpId="1" animBg="1"/>
      <p:bldP spid="27" grpId="1" animBg="1"/>
      <p:bldP spid="27" grpId="2" animBg="1"/>
      <p:bldP spid="28" grpId="2" animBg="1"/>
      <p:bldP spid="28" grpId="3" animBg="1"/>
      <p:bldP spid="7" grpId="0" animBg="1"/>
      <p:bldP spid="7" grpId="1" animBg="1"/>
      <p:bldP spid="83" grpId="0" animBg="1"/>
      <p:bldP spid="83" grpId="1" animBg="1"/>
      <p:bldP spid="88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057400"/>
            <a:ext cx="1950720" cy="155448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4" y="2871311"/>
            <a:ext cx="1959616" cy="7405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23560" y="1676400"/>
            <a:ext cx="333894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charset="0"/>
                <a:ea typeface="Verdana" charset="0"/>
                <a:cs typeface="Verdana" charset="0"/>
              </a:rPr>
              <a:t>Persistent Congestion</a:t>
            </a:r>
          </a:p>
          <a:p>
            <a:pPr algn="ctr"/>
            <a:endParaRPr lang="en-US" sz="2400" dirty="0">
              <a:latin typeface="Verdana" charset="0"/>
              <a:ea typeface="Verdana" charset="0"/>
              <a:cs typeface="Verdana" charset="0"/>
            </a:endParaRPr>
          </a:p>
          <a:p>
            <a:pPr marL="342900" indent="-342900" algn="ctr">
              <a:buFont typeface="Wingdings" charset="2"/>
              <a:buChar char="ü"/>
            </a:pPr>
            <a:endParaRPr lang="en-US" sz="2400" dirty="0" smtClean="0"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2400" b="1" dirty="0" smtClean="0">
                <a:latin typeface="Verdana" charset="0"/>
                <a:ea typeface="Verdana" charset="0"/>
                <a:cs typeface="Verdana" charset="0"/>
              </a:rPr>
              <a:t>MPTCP</a:t>
            </a:r>
          </a:p>
          <a:p>
            <a:pPr algn="ctr"/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(SIGCOMM ’11)</a:t>
            </a:r>
          </a:p>
          <a:p>
            <a:pPr algn="ctr"/>
            <a:r>
              <a:rPr lang="en-US" sz="2400" b="1" dirty="0" err="1" smtClean="0">
                <a:latin typeface="Verdana" charset="0"/>
                <a:ea typeface="Verdana" charset="0"/>
                <a:cs typeface="Verdana" charset="0"/>
              </a:rPr>
              <a:t>Hedera</a:t>
            </a:r>
            <a:endParaRPr lang="en-US" sz="2400" b="1" dirty="0" smtClean="0"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(NSDI ’10)</a:t>
            </a:r>
          </a:p>
          <a:p>
            <a:pPr algn="ctr"/>
            <a:endParaRPr lang="en-US" sz="2400" dirty="0" smtClean="0"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Good </a:t>
            </a: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f</a:t>
            </a:r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or Elephant Flows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76400"/>
            <a:ext cx="2895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 charset="0"/>
                <a:ea typeface="Verdana" charset="0"/>
                <a:cs typeface="Verdana" charset="0"/>
              </a:rPr>
              <a:t>Transient Congestion</a:t>
            </a:r>
          </a:p>
          <a:p>
            <a:pPr algn="ctr"/>
            <a:endParaRPr lang="en-US" sz="2400" dirty="0" smtClean="0"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en-US" sz="2400" dirty="0" smtClean="0"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2400" b="1" dirty="0" smtClean="0">
                <a:latin typeface="Verdana" charset="0"/>
                <a:ea typeface="Verdana" charset="0"/>
                <a:cs typeface="Verdana" charset="0"/>
              </a:rPr>
              <a:t>DCTCP</a:t>
            </a:r>
          </a:p>
          <a:p>
            <a:pPr algn="ctr"/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(SIGCOMM ’10)</a:t>
            </a:r>
          </a:p>
          <a:p>
            <a:pPr algn="ctr"/>
            <a:r>
              <a:rPr lang="en-US" sz="2400" b="1" dirty="0" smtClean="0">
                <a:latin typeface="Verdana" charset="0"/>
                <a:ea typeface="Verdana" charset="0"/>
                <a:cs typeface="Verdana" charset="0"/>
              </a:rPr>
              <a:t>D</a:t>
            </a:r>
            <a:r>
              <a:rPr lang="en-US" sz="2400" b="1" baseline="30000" dirty="0" smtClean="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en-US" sz="2400" b="1" dirty="0" smtClean="0">
                <a:latin typeface="Verdana" charset="0"/>
                <a:ea typeface="Verdana" charset="0"/>
                <a:cs typeface="Verdana" charset="0"/>
              </a:rPr>
              <a:t>TCP</a:t>
            </a:r>
          </a:p>
          <a:p>
            <a:pPr algn="ctr"/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(SIGCOMM ’12)</a:t>
            </a:r>
          </a:p>
          <a:p>
            <a:pPr algn="ctr"/>
            <a:endParaRPr lang="en-US" sz="2400" dirty="0"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Good for Mice Flows</a:t>
            </a:r>
            <a:endParaRPr lang="en-US" sz="24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695" y="5791200"/>
            <a:ext cx="8991600" cy="641350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Verdana"/>
                <a:cs typeface="Verdana"/>
              </a:rPr>
              <a:t>No universal solution to these problems </a:t>
            </a:r>
          </a:p>
        </p:txBody>
      </p:sp>
    </p:spTree>
    <p:extLst>
      <p:ext uri="{BB962C8B-B14F-4D97-AF65-F5344CB8AC3E}">
        <p14:creationId xmlns:p14="http://schemas.microsoft.com/office/powerpoint/2010/main" val="20188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000" b="1" dirty="0" smtClean="0">
                <a:solidFill>
                  <a:srgbClr val="000000"/>
                </a:solidFill>
              </a:rPr>
              <a:t>Maximum </a:t>
            </a:r>
            <a:r>
              <a:rPr lang="en-GB" sz="3000" b="1" dirty="0" err="1" smtClean="0">
                <a:solidFill>
                  <a:srgbClr val="000000"/>
                </a:solidFill>
              </a:rPr>
              <a:t>MultiPath</a:t>
            </a:r>
            <a:r>
              <a:rPr lang="en-GB" sz="3000" b="1" dirty="0" smtClean="0">
                <a:solidFill>
                  <a:srgbClr val="000000"/>
                </a:solidFill>
              </a:rPr>
              <a:t> TCP (MMPTCP)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Build on standard </a:t>
            </a:r>
            <a:r>
              <a:rPr lang="en-GB" dirty="0" err="1" smtClean="0">
                <a:solidFill>
                  <a:srgbClr val="000000"/>
                </a:solidFill>
              </a:rPr>
              <a:t>MultiPath</a:t>
            </a:r>
            <a:r>
              <a:rPr lang="en-GB" dirty="0" smtClean="0">
                <a:solidFill>
                  <a:srgbClr val="000000"/>
                </a:solidFill>
              </a:rPr>
              <a:t> TCP (MPTCP)</a:t>
            </a:r>
          </a:p>
          <a:p>
            <a:pPr marL="312738"/>
            <a:endParaRPr lang="en-GB" dirty="0" smtClean="0">
              <a:solidFill>
                <a:srgbClr val="000000"/>
              </a:solidFill>
            </a:endParaRPr>
          </a:p>
          <a:p>
            <a:pPr marL="312738"/>
            <a:r>
              <a:rPr lang="en-GB" sz="3000" b="1" dirty="0" smtClean="0">
                <a:solidFill>
                  <a:srgbClr val="000000"/>
                </a:solidFill>
              </a:rPr>
              <a:t>High </a:t>
            </a:r>
            <a:r>
              <a:rPr lang="en-GB" sz="3000" b="1" dirty="0" err="1" smtClean="0">
                <a:solidFill>
                  <a:srgbClr val="000000"/>
                </a:solidFill>
              </a:rPr>
              <a:t>goodput</a:t>
            </a:r>
            <a:r>
              <a:rPr lang="en-GB" sz="3000" b="1" dirty="0" smtClean="0">
                <a:solidFill>
                  <a:srgbClr val="000000"/>
                </a:solidFill>
              </a:rPr>
              <a:t> for long flows</a:t>
            </a:r>
          </a:p>
          <a:p>
            <a:pPr marL="712788" lvl="1"/>
            <a:r>
              <a:rPr lang="en-GB" dirty="0" smtClean="0">
                <a:solidFill>
                  <a:srgbClr val="000000"/>
                </a:solidFill>
              </a:rPr>
              <a:t>~200% increase compared to TCP</a:t>
            </a:r>
          </a:p>
          <a:p>
            <a:pPr marL="427038" lvl="1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312738"/>
            <a:r>
              <a:rPr lang="en-GB" sz="3000" b="1" dirty="0" smtClean="0">
                <a:solidFill>
                  <a:srgbClr val="000000"/>
                </a:solidFill>
              </a:rPr>
              <a:t>Low flow completion time for short flows</a:t>
            </a:r>
          </a:p>
          <a:p>
            <a:pPr marL="712788" lvl="1"/>
            <a:r>
              <a:rPr lang="en-GB" dirty="0" smtClean="0">
                <a:solidFill>
                  <a:srgbClr val="000000"/>
                </a:solidFill>
              </a:rPr>
              <a:t>~10% in mean and ~400% in standard deviation compared to MPTCP</a:t>
            </a:r>
          </a:p>
          <a:p>
            <a:pPr marL="712788" lvl="1"/>
            <a:endParaRPr lang="en-GB" dirty="0">
              <a:solidFill>
                <a:srgbClr val="000000"/>
              </a:solidFill>
            </a:endParaRPr>
          </a:p>
          <a:p>
            <a:pPr marL="312738"/>
            <a:r>
              <a:rPr lang="en-GB" sz="3000" b="1" dirty="0" smtClean="0">
                <a:solidFill>
                  <a:srgbClr val="000000"/>
                </a:solidFill>
              </a:rPr>
              <a:t>Incremental deployment</a:t>
            </a:r>
          </a:p>
          <a:p>
            <a:pPr marL="712788" lvl="1"/>
            <a:r>
              <a:rPr lang="en-GB" dirty="0" smtClean="0">
                <a:solidFill>
                  <a:srgbClr val="000000"/>
                </a:solidFill>
              </a:rPr>
              <a:t>No change into the network and application layers</a:t>
            </a:r>
          </a:p>
          <a:p>
            <a:pPr marL="312738"/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MPTCP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4410" y="332586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4720" y="332586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5030" y="332586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5340" y="3325868"/>
            <a:ext cx="531220" cy="255532"/>
          </a:xfrm>
          <a:prstGeom prst="rect">
            <a:avLst/>
          </a:prstGeom>
          <a:solidFill>
            <a:srgbClr val="9EBB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5050" y="6013906"/>
            <a:ext cx="53122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9890" y="6013906"/>
            <a:ext cx="53122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6431" y="6018260"/>
            <a:ext cx="53122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1271" y="6018260"/>
            <a:ext cx="53122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3740" y="6013906"/>
            <a:ext cx="53122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8580" y="6013906"/>
            <a:ext cx="53122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7650" y="6013906"/>
            <a:ext cx="53122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2490" y="6013906"/>
            <a:ext cx="531220" cy="360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492741" y="3555738"/>
            <a:ext cx="4262205" cy="2456863"/>
          </a:xfrm>
          <a:custGeom>
            <a:avLst/>
            <a:gdLst>
              <a:gd name="connsiteX0" fmla="*/ 0 w 4278970"/>
              <a:gd name="connsiteY0" fmla="*/ 2433125 h 2456863"/>
              <a:gd name="connsiteX1" fmla="*/ 0 w 4278970"/>
              <a:gd name="connsiteY1" fmla="*/ 1608236 h 2456863"/>
              <a:gd name="connsiteX2" fmla="*/ 599412 w 4278970"/>
              <a:gd name="connsiteY2" fmla="*/ 1412399 h 2456863"/>
              <a:gd name="connsiteX3" fmla="*/ 605347 w 4278970"/>
              <a:gd name="connsiteY3" fmla="*/ 1145349 h 2456863"/>
              <a:gd name="connsiteX4" fmla="*/ 3649885 w 4278970"/>
              <a:gd name="connsiteY4" fmla="*/ 0 h 2456863"/>
              <a:gd name="connsiteX5" fmla="*/ 4255231 w 4278970"/>
              <a:gd name="connsiteY5" fmla="*/ 1133480 h 2456863"/>
              <a:gd name="connsiteX6" fmla="*/ 4278970 w 4278970"/>
              <a:gd name="connsiteY6" fmla="*/ 1394596 h 2456863"/>
              <a:gd name="connsiteX7" fmla="*/ 3649885 w 4278970"/>
              <a:gd name="connsiteY7" fmla="*/ 1602302 h 2456863"/>
              <a:gd name="connsiteX8" fmla="*/ 3643950 w 4278970"/>
              <a:gd name="connsiteY8" fmla="*/ 1851549 h 2456863"/>
              <a:gd name="connsiteX9" fmla="*/ 3649885 w 4278970"/>
              <a:gd name="connsiteY9" fmla="*/ 2456863 h 2456863"/>
              <a:gd name="connsiteX0" fmla="*/ 0 w 4255231"/>
              <a:gd name="connsiteY0" fmla="*/ 2433125 h 2456863"/>
              <a:gd name="connsiteX1" fmla="*/ 0 w 4255231"/>
              <a:gd name="connsiteY1" fmla="*/ 1608236 h 2456863"/>
              <a:gd name="connsiteX2" fmla="*/ 599412 w 4255231"/>
              <a:gd name="connsiteY2" fmla="*/ 1412399 h 2456863"/>
              <a:gd name="connsiteX3" fmla="*/ 605347 w 4255231"/>
              <a:gd name="connsiteY3" fmla="*/ 1145349 h 2456863"/>
              <a:gd name="connsiteX4" fmla="*/ 3649885 w 4255231"/>
              <a:gd name="connsiteY4" fmla="*/ 0 h 2456863"/>
              <a:gd name="connsiteX5" fmla="*/ 4255231 w 4255231"/>
              <a:gd name="connsiteY5" fmla="*/ 1133480 h 2456863"/>
              <a:gd name="connsiteX6" fmla="*/ 4115507 w 4255231"/>
              <a:gd name="connsiteY6" fmla="*/ 1369448 h 2456863"/>
              <a:gd name="connsiteX7" fmla="*/ 3649885 w 4255231"/>
              <a:gd name="connsiteY7" fmla="*/ 1602302 h 2456863"/>
              <a:gd name="connsiteX8" fmla="*/ 3643950 w 4255231"/>
              <a:gd name="connsiteY8" fmla="*/ 1851549 h 2456863"/>
              <a:gd name="connsiteX9" fmla="*/ 3649885 w 4255231"/>
              <a:gd name="connsiteY9" fmla="*/ 2456863 h 2456863"/>
              <a:gd name="connsiteX0" fmla="*/ 0 w 4255231"/>
              <a:gd name="connsiteY0" fmla="*/ 2433125 h 2456863"/>
              <a:gd name="connsiteX1" fmla="*/ 0 w 4255231"/>
              <a:gd name="connsiteY1" fmla="*/ 1608236 h 2456863"/>
              <a:gd name="connsiteX2" fmla="*/ 599412 w 4255231"/>
              <a:gd name="connsiteY2" fmla="*/ 1412399 h 2456863"/>
              <a:gd name="connsiteX3" fmla="*/ 605347 w 4255231"/>
              <a:gd name="connsiteY3" fmla="*/ 1145349 h 2456863"/>
              <a:gd name="connsiteX4" fmla="*/ 3649885 w 4255231"/>
              <a:gd name="connsiteY4" fmla="*/ 0 h 2456863"/>
              <a:gd name="connsiteX5" fmla="*/ 4255231 w 4255231"/>
              <a:gd name="connsiteY5" fmla="*/ 1133480 h 2456863"/>
              <a:gd name="connsiteX6" fmla="*/ 4115507 w 4255231"/>
              <a:gd name="connsiteY6" fmla="*/ 1369448 h 2456863"/>
              <a:gd name="connsiteX7" fmla="*/ 3645694 w 4255231"/>
              <a:gd name="connsiteY7" fmla="*/ 1614876 h 2456863"/>
              <a:gd name="connsiteX8" fmla="*/ 3643950 w 4255231"/>
              <a:gd name="connsiteY8" fmla="*/ 1851549 h 2456863"/>
              <a:gd name="connsiteX9" fmla="*/ 3649885 w 4255231"/>
              <a:gd name="connsiteY9" fmla="*/ 2456863 h 2456863"/>
              <a:gd name="connsiteX0" fmla="*/ 0 w 4262205"/>
              <a:gd name="connsiteY0" fmla="*/ 2433125 h 2456863"/>
              <a:gd name="connsiteX1" fmla="*/ 0 w 4262205"/>
              <a:gd name="connsiteY1" fmla="*/ 1608236 h 2456863"/>
              <a:gd name="connsiteX2" fmla="*/ 599412 w 4262205"/>
              <a:gd name="connsiteY2" fmla="*/ 1412399 h 2456863"/>
              <a:gd name="connsiteX3" fmla="*/ 605347 w 4262205"/>
              <a:gd name="connsiteY3" fmla="*/ 1145349 h 2456863"/>
              <a:gd name="connsiteX4" fmla="*/ 3649885 w 4262205"/>
              <a:gd name="connsiteY4" fmla="*/ 0 h 2456863"/>
              <a:gd name="connsiteX5" fmla="*/ 4255231 w 4262205"/>
              <a:gd name="connsiteY5" fmla="*/ 1133480 h 2456863"/>
              <a:gd name="connsiteX6" fmla="*/ 4262205 w 4262205"/>
              <a:gd name="connsiteY6" fmla="*/ 1419743 h 2456863"/>
              <a:gd name="connsiteX7" fmla="*/ 3645694 w 4262205"/>
              <a:gd name="connsiteY7" fmla="*/ 1614876 h 2456863"/>
              <a:gd name="connsiteX8" fmla="*/ 3643950 w 4262205"/>
              <a:gd name="connsiteY8" fmla="*/ 1851549 h 2456863"/>
              <a:gd name="connsiteX9" fmla="*/ 3649885 w 4262205"/>
              <a:gd name="connsiteY9" fmla="*/ 2456863 h 245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2205" h="2456863">
                <a:moveTo>
                  <a:pt x="0" y="2433125"/>
                </a:moveTo>
                <a:lnTo>
                  <a:pt x="0" y="1608236"/>
                </a:lnTo>
                <a:lnTo>
                  <a:pt x="599412" y="1412399"/>
                </a:lnTo>
                <a:lnTo>
                  <a:pt x="605347" y="1145349"/>
                </a:lnTo>
                <a:lnTo>
                  <a:pt x="3649885" y="0"/>
                </a:lnTo>
                <a:lnTo>
                  <a:pt x="4255231" y="1133480"/>
                </a:lnTo>
                <a:lnTo>
                  <a:pt x="4262205" y="1419743"/>
                </a:lnTo>
                <a:lnTo>
                  <a:pt x="3645694" y="1614876"/>
                </a:lnTo>
                <a:cubicBezTo>
                  <a:pt x="3645113" y="1693767"/>
                  <a:pt x="3644531" y="1772658"/>
                  <a:pt x="3643950" y="1851549"/>
                </a:cubicBezTo>
                <a:cubicBezTo>
                  <a:pt x="3645928" y="2053320"/>
                  <a:pt x="3647907" y="2255092"/>
                  <a:pt x="3649885" y="2456863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482032" y="3585600"/>
            <a:ext cx="3663216" cy="2427840"/>
          </a:xfrm>
          <a:custGeom>
            <a:avLst/>
            <a:gdLst>
              <a:gd name="connsiteX0" fmla="*/ 0 w 3663216"/>
              <a:gd name="connsiteY0" fmla="*/ 2419200 h 2427840"/>
              <a:gd name="connsiteX1" fmla="*/ 0 w 3663216"/>
              <a:gd name="connsiteY1" fmla="*/ 1840320 h 2427840"/>
              <a:gd name="connsiteX2" fmla="*/ 8639 w 3663216"/>
              <a:gd name="connsiteY2" fmla="*/ 1598400 h 2427840"/>
              <a:gd name="connsiteX3" fmla="*/ 8639 w 3663216"/>
              <a:gd name="connsiteY3" fmla="*/ 1382400 h 2427840"/>
              <a:gd name="connsiteX4" fmla="*/ 17279 w 3663216"/>
              <a:gd name="connsiteY4" fmla="*/ 1140480 h 2427840"/>
              <a:gd name="connsiteX5" fmla="*/ 898524 w 3663216"/>
              <a:gd name="connsiteY5" fmla="*/ 0 h 2427840"/>
              <a:gd name="connsiteX6" fmla="*/ 3654576 w 3663216"/>
              <a:gd name="connsiteY6" fmla="*/ 1140480 h 2427840"/>
              <a:gd name="connsiteX7" fmla="*/ 3654576 w 3663216"/>
              <a:gd name="connsiteY7" fmla="*/ 1391040 h 2427840"/>
              <a:gd name="connsiteX8" fmla="*/ 3645936 w 3663216"/>
              <a:gd name="connsiteY8" fmla="*/ 1598400 h 2427840"/>
              <a:gd name="connsiteX9" fmla="*/ 3645936 w 3663216"/>
              <a:gd name="connsiteY9" fmla="*/ 1840320 h 2427840"/>
              <a:gd name="connsiteX10" fmla="*/ 3663216 w 3663216"/>
              <a:gd name="connsiteY10" fmla="*/ 2427840 h 2427840"/>
              <a:gd name="connsiteX0" fmla="*/ 0 w 3670243"/>
              <a:gd name="connsiteY0" fmla="*/ 2419200 h 2427840"/>
              <a:gd name="connsiteX1" fmla="*/ 0 w 3670243"/>
              <a:gd name="connsiteY1" fmla="*/ 1840320 h 2427840"/>
              <a:gd name="connsiteX2" fmla="*/ 8639 w 3670243"/>
              <a:gd name="connsiteY2" fmla="*/ 1598400 h 2427840"/>
              <a:gd name="connsiteX3" fmla="*/ 8639 w 3670243"/>
              <a:gd name="connsiteY3" fmla="*/ 1382400 h 2427840"/>
              <a:gd name="connsiteX4" fmla="*/ 17279 w 3670243"/>
              <a:gd name="connsiteY4" fmla="*/ 1140480 h 2427840"/>
              <a:gd name="connsiteX5" fmla="*/ 898524 w 3670243"/>
              <a:gd name="connsiteY5" fmla="*/ 0 h 2427840"/>
              <a:gd name="connsiteX6" fmla="*/ 3654576 w 3670243"/>
              <a:gd name="connsiteY6" fmla="*/ 1140480 h 2427840"/>
              <a:gd name="connsiteX7" fmla="*/ 3654576 w 3670243"/>
              <a:gd name="connsiteY7" fmla="*/ 1391040 h 2427840"/>
              <a:gd name="connsiteX8" fmla="*/ 3670243 w 3670243"/>
              <a:gd name="connsiteY8" fmla="*/ 1598400 h 2427840"/>
              <a:gd name="connsiteX9" fmla="*/ 3645936 w 3670243"/>
              <a:gd name="connsiteY9" fmla="*/ 1840320 h 2427840"/>
              <a:gd name="connsiteX10" fmla="*/ 3663216 w 3670243"/>
              <a:gd name="connsiteY10" fmla="*/ 2427840 h 2427840"/>
              <a:gd name="connsiteX0" fmla="*/ 0 w 3663216"/>
              <a:gd name="connsiteY0" fmla="*/ 2419200 h 2427840"/>
              <a:gd name="connsiteX1" fmla="*/ 0 w 3663216"/>
              <a:gd name="connsiteY1" fmla="*/ 1840320 h 2427840"/>
              <a:gd name="connsiteX2" fmla="*/ 8639 w 3663216"/>
              <a:gd name="connsiteY2" fmla="*/ 1598400 h 2427840"/>
              <a:gd name="connsiteX3" fmla="*/ 8639 w 3663216"/>
              <a:gd name="connsiteY3" fmla="*/ 1382400 h 2427840"/>
              <a:gd name="connsiteX4" fmla="*/ 17279 w 3663216"/>
              <a:gd name="connsiteY4" fmla="*/ 1140480 h 2427840"/>
              <a:gd name="connsiteX5" fmla="*/ 898524 w 3663216"/>
              <a:gd name="connsiteY5" fmla="*/ 0 h 2427840"/>
              <a:gd name="connsiteX6" fmla="*/ 3654576 w 3663216"/>
              <a:gd name="connsiteY6" fmla="*/ 1140480 h 2427840"/>
              <a:gd name="connsiteX7" fmla="*/ 3654576 w 3663216"/>
              <a:gd name="connsiteY7" fmla="*/ 1391040 h 2427840"/>
              <a:gd name="connsiteX8" fmla="*/ 3658089 w 3663216"/>
              <a:gd name="connsiteY8" fmla="*/ 1580170 h 2427840"/>
              <a:gd name="connsiteX9" fmla="*/ 3645936 w 3663216"/>
              <a:gd name="connsiteY9" fmla="*/ 1840320 h 2427840"/>
              <a:gd name="connsiteX10" fmla="*/ 3663216 w 3663216"/>
              <a:gd name="connsiteY10" fmla="*/ 2427840 h 242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3216" h="2427840">
                <a:moveTo>
                  <a:pt x="0" y="2419200"/>
                </a:moveTo>
                <a:lnTo>
                  <a:pt x="0" y="1840320"/>
                </a:lnTo>
                <a:lnTo>
                  <a:pt x="8639" y="1598400"/>
                </a:lnTo>
                <a:lnTo>
                  <a:pt x="8639" y="1382400"/>
                </a:lnTo>
                <a:lnTo>
                  <a:pt x="17279" y="1140480"/>
                </a:lnTo>
                <a:lnTo>
                  <a:pt x="898524" y="0"/>
                </a:lnTo>
                <a:lnTo>
                  <a:pt x="3654576" y="1140480"/>
                </a:lnTo>
                <a:lnTo>
                  <a:pt x="3654576" y="1391040"/>
                </a:lnTo>
                <a:lnTo>
                  <a:pt x="3658089" y="1580170"/>
                </a:lnTo>
                <a:lnTo>
                  <a:pt x="3645936" y="1840320"/>
                </a:lnTo>
                <a:lnTo>
                  <a:pt x="3663216" y="2427840"/>
                </a:ln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485280" y="3575764"/>
            <a:ext cx="3658207" cy="2436644"/>
          </a:xfrm>
          <a:custGeom>
            <a:avLst/>
            <a:gdLst>
              <a:gd name="connsiteX0" fmla="*/ 0 w 3658207"/>
              <a:gd name="connsiteY0" fmla="*/ 2424491 h 2436644"/>
              <a:gd name="connsiteX1" fmla="*/ 0 w 3658207"/>
              <a:gd name="connsiteY1" fmla="*/ 1853308 h 2436644"/>
              <a:gd name="connsiteX2" fmla="*/ 0 w 3658207"/>
              <a:gd name="connsiteY2" fmla="*/ 1604175 h 2436644"/>
              <a:gd name="connsiteX3" fmla="*/ 0 w 3658207"/>
              <a:gd name="connsiteY3" fmla="*/ 1385423 h 2436644"/>
              <a:gd name="connsiteX4" fmla="*/ 0 w 3658207"/>
              <a:gd name="connsiteY4" fmla="*/ 1148443 h 2436644"/>
              <a:gd name="connsiteX5" fmla="*/ 2242323 w 3658207"/>
              <a:gd name="connsiteY5" fmla="*/ 0 h 2436644"/>
              <a:gd name="connsiteX6" fmla="*/ 3639977 w 3658207"/>
              <a:gd name="connsiteY6" fmla="*/ 1142367 h 2436644"/>
              <a:gd name="connsiteX7" fmla="*/ 3646054 w 3658207"/>
              <a:gd name="connsiteY7" fmla="*/ 1391500 h 2436644"/>
              <a:gd name="connsiteX8" fmla="*/ 3646054 w 3658207"/>
              <a:gd name="connsiteY8" fmla="*/ 1592022 h 2436644"/>
              <a:gd name="connsiteX9" fmla="*/ 3646054 w 3658207"/>
              <a:gd name="connsiteY9" fmla="*/ 1847231 h 2436644"/>
              <a:gd name="connsiteX10" fmla="*/ 3658207 w 3658207"/>
              <a:gd name="connsiteY10" fmla="*/ 2436644 h 2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8207" h="2436644">
                <a:moveTo>
                  <a:pt x="0" y="2424491"/>
                </a:moveTo>
                <a:lnTo>
                  <a:pt x="0" y="1853308"/>
                </a:lnTo>
                <a:lnTo>
                  <a:pt x="0" y="1604175"/>
                </a:lnTo>
                <a:lnTo>
                  <a:pt x="0" y="1385423"/>
                </a:lnTo>
                <a:lnTo>
                  <a:pt x="0" y="1148443"/>
                </a:lnTo>
                <a:lnTo>
                  <a:pt x="2242323" y="0"/>
                </a:lnTo>
                <a:lnTo>
                  <a:pt x="3639977" y="1142367"/>
                </a:lnTo>
                <a:lnTo>
                  <a:pt x="3646054" y="1391500"/>
                </a:lnTo>
                <a:lnTo>
                  <a:pt x="3646054" y="1592022"/>
                </a:lnTo>
                <a:lnTo>
                  <a:pt x="3646054" y="1847231"/>
                </a:lnTo>
                <a:lnTo>
                  <a:pt x="3658207" y="2436644"/>
                </a:ln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498805" y="3604576"/>
            <a:ext cx="5037631" cy="2424492"/>
          </a:xfrm>
          <a:custGeom>
            <a:avLst/>
            <a:gdLst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84113 w 5037631"/>
              <a:gd name="connsiteY6" fmla="*/ 1391500 h 2424492"/>
              <a:gd name="connsiteX7" fmla="*/ 3652131 w 5037631"/>
              <a:gd name="connsiteY7" fmla="*/ 1592022 h 2424492"/>
              <a:gd name="connsiteX8" fmla="*/ 3646054 w 5037631"/>
              <a:gd name="connsiteY8" fmla="*/ 1841155 h 2424492"/>
              <a:gd name="connsiteX9" fmla="*/ 3658207 w 5037631"/>
              <a:gd name="connsiteY9" fmla="*/ 2406263 h 2424492"/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63156 w 5037631"/>
              <a:gd name="connsiteY6" fmla="*/ 1370543 h 2424492"/>
              <a:gd name="connsiteX7" fmla="*/ 3652131 w 5037631"/>
              <a:gd name="connsiteY7" fmla="*/ 1592022 h 2424492"/>
              <a:gd name="connsiteX8" fmla="*/ 3646054 w 5037631"/>
              <a:gd name="connsiteY8" fmla="*/ 1841155 h 2424492"/>
              <a:gd name="connsiteX9" fmla="*/ 3658207 w 5037631"/>
              <a:gd name="connsiteY9" fmla="*/ 2406263 h 2424492"/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63156 w 5037631"/>
              <a:gd name="connsiteY6" fmla="*/ 1370543 h 2424492"/>
              <a:gd name="connsiteX7" fmla="*/ 3635366 w 5037631"/>
              <a:gd name="connsiteY7" fmla="*/ 1566874 h 2424492"/>
              <a:gd name="connsiteX8" fmla="*/ 3646054 w 5037631"/>
              <a:gd name="connsiteY8" fmla="*/ 1841155 h 2424492"/>
              <a:gd name="connsiteX9" fmla="*/ 3658207 w 5037631"/>
              <a:gd name="connsiteY9" fmla="*/ 2406263 h 2424492"/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63156 w 5037631"/>
              <a:gd name="connsiteY6" fmla="*/ 1370543 h 2424492"/>
              <a:gd name="connsiteX7" fmla="*/ 3635366 w 5037631"/>
              <a:gd name="connsiteY7" fmla="*/ 1566874 h 2424492"/>
              <a:gd name="connsiteX8" fmla="*/ 3629288 w 5037631"/>
              <a:gd name="connsiteY8" fmla="*/ 1836963 h 2424492"/>
              <a:gd name="connsiteX9" fmla="*/ 3658207 w 5037631"/>
              <a:gd name="connsiteY9" fmla="*/ 2406263 h 2424492"/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63156 w 5037631"/>
              <a:gd name="connsiteY6" fmla="*/ 1370543 h 2424492"/>
              <a:gd name="connsiteX7" fmla="*/ 3626983 w 5037631"/>
              <a:gd name="connsiteY7" fmla="*/ 1583640 h 2424492"/>
              <a:gd name="connsiteX8" fmla="*/ 3629288 w 5037631"/>
              <a:gd name="connsiteY8" fmla="*/ 1836963 h 2424492"/>
              <a:gd name="connsiteX9" fmla="*/ 3658207 w 5037631"/>
              <a:gd name="connsiteY9" fmla="*/ 2406263 h 2424492"/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63156 w 5037631"/>
              <a:gd name="connsiteY6" fmla="*/ 1370543 h 2424492"/>
              <a:gd name="connsiteX7" fmla="*/ 3622791 w 5037631"/>
              <a:gd name="connsiteY7" fmla="*/ 1562684 h 2424492"/>
              <a:gd name="connsiteX8" fmla="*/ 3629288 w 5037631"/>
              <a:gd name="connsiteY8" fmla="*/ 1836963 h 2424492"/>
              <a:gd name="connsiteX9" fmla="*/ 3658207 w 5037631"/>
              <a:gd name="connsiteY9" fmla="*/ 2406263 h 242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7631" h="2424492">
                <a:moveTo>
                  <a:pt x="0" y="2424492"/>
                </a:moveTo>
                <a:lnTo>
                  <a:pt x="0" y="1853308"/>
                </a:lnTo>
                <a:cubicBezTo>
                  <a:pt x="2025" y="1697347"/>
                  <a:pt x="4051" y="1541385"/>
                  <a:pt x="6076" y="1385424"/>
                </a:cubicBezTo>
                <a:lnTo>
                  <a:pt x="6076" y="1142367"/>
                </a:lnTo>
                <a:lnTo>
                  <a:pt x="5037631" y="0"/>
                </a:lnTo>
                <a:lnTo>
                  <a:pt x="4271960" y="1136291"/>
                </a:lnTo>
                <a:lnTo>
                  <a:pt x="4263156" y="1370543"/>
                </a:lnTo>
                <a:lnTo>
                  <a:pt x="3622791" y="1562684"/>
                </a:lnTo>
                <a:cubicBezTo>
                  <a:pt x="3623559" y="1647125"/>
                  <a:pt x="3628520" y="1752522"/>
                  <a:pt x="3629288" y="1836963"/>
                </a:cubicBezTo>
                <a:lnTo>
                  <a:pt x="3658207" y="2406263"/>
                </a:ln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xplosion 1 54"/>
          <p:cNvSpPr/>
          <p:nvPr/>
        </p:nvSpPr>
        <p:spPr bwMode="auto">
          <a:xfrm>
            <a:off x="1566747" y="3827380"/>
            <a:ext cx="795453" cy="516020"/>
          </a:xfrm>
          <a:prstGeom prst="irregularSeal1">
            <a:avLst/>
          </a:prstGeom>
          <a:solidFill>
            <a:srgbClr val="FF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18" charset="0"/>
              <a:cs typeface="Times New Roman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493901" y="3570552"/>
            <a:ext cx="4278970" cy="2456863"/>
          </a:xfrm>
          <a:custGeom>
            <a:avLst/>
            <a:gdLst>
              <a:gd name="connsiteX0" fmla="*/ 0 w 4278970"/>
              <a:gd name="connsiteY0" fmla="*/ 2433125 h 2456863"/>
              <a:gd name="connsiteX1" fmla="*/ 0 w 4278970"/>
              <a:gd name="connsiteY1" fmla="*/ 1608236 h 2456863"/>
              <a:gd name="connsiteX2" fmla="*/ 599412 w 4278970"/>
              <a:gd name="connsiteY2" fmla="*/ 1412399 h 2456863"/>
              <a:gd name="connsiteX3" fmla="*/ 605347 w 4278970"/>
              <a:gd name="connsiteY3" fmla="*/ 1145349 h 2456863"/>
              <a:gd name="connsiteX4" fmla="*/ 3649885 w 4278970"/>
              <a:gd name="connsiteY4" fmla="*/ 0 h 2456863"/>
              <a:gd name="connsiteX5" fmla="*/ 4255231 w 4278970"/>
              <a:gd name="connsiteY5" fmla="*/ 1133480 h 2456863"/>
              <a:gd name="connsiteX6" fmla="*/ 4278970 w 4278970"/>
              <a:gd name="connsiteY6" fmla="*/ 1394596 h 2456863"/>
              <a:gd name="connsiteX7" fmla="*/ 3649885 w 4278970"/>
              <a:gd name="connsiteY7" fmla="*/ 1602302 h 2456863"/>
              <a:gd name="connsiteX8" fmla="*/ 3643950 w 4278970"/>
              <a:gd name="connsiteY8" fmla="*/ 1851549 h 2456863"/>
              <a:gd name="connsiteX9" fmla="*/ 3649885 w 4278970"/>
              <a:gd name="connsiteY9" fmla="*/ 2456863 h 245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8970" h="2456863">
                <a:moveTo>
                  <a:pt x="0" y="2433125"/>
                </a:moveTo>
                <a:lnTo>
                  <a:pt x="0" y="1608236"/>
                </a:lnTo>
                <a:lnTo>
                  <a:pt x="599412" y="1412399"/>
                </a:lnTo>
                <a:lnTo>
                  <a:pt x="605347" y="1145349"/>
                </a:lnTo>
                <a:lnTo>
                  <a:pt x="3649885" y="0"/>
                </a:lnTo>
                <a:lnTo>
                  <a:pt x="4255231" y="1133480"/>
                </a:lnTo>
                <a:lnTo>
                  <a:pt x="4278970" y="1394596"/>
                </a:lnTo>
                <a:lnTo>
                  <a:pt x="3649885" y="1602302"/>
                </a:lnTo>
                <a:lnTo>
                  <a:pt x="3643950" y="1851549"/>
                </a:lnTo>
                <a:cubicBezTo>
                  <a:pt x="3645928" y="2053320"/>
                  <a:pt x="3647907" y="2255092"/>
                  <a:pt x="3649885" y="2456863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475536" y="3570063"/>
            <a:ext cx="3663216" cy="2427840"/>
          </a:xfrm>
          <a:custGeom>
            <a:avLst/>
            <a:gdLst>
              <a:gd name="connsiteX0" fmla="*/ 0 w 3663216"/>
              <a:gd name="connsiteY0" fmla="*/ 2419200 h 2427840"/>
              <a:gd name="connsiteX1" fmla="*/ 0 w 3663216"/>
              <a:gd name="connsiteY1" fmla="*/ 1840320 h 2427840"/>
              <a:gd name="connsiteX2" fmla="*/ 8639 w 3663216"/>
              <a:gd name="connsiteY2" fmla="*/ 1598400 h 2427840"/>
              <a:gd name="connsiteX3" fmla="*/ 8639 w 3663216"/>
              <a:gd name="connsiteY3" fmla="*/ 1382400 h 2427840"/>
              <a:gd name="connsiteX4" fmla="*/ 17279 w 3663216"/>
              <a:gd name="connsiteY4" fmla="*/ 1140480 h 2427840"/>
              <a:gd name="connsiteX5" fmla="*/ 898524 w 3663216"/>
              <a:gd name="connsiteY5" fmla="*/ 0 h 2427840"/>
              <a:gd name="connsiteX6" fmla="*/ 3654576 w 3663216"/>
              <a:gd name="connsiteY6" fmla="*/ 1140480 h 2427840"/>
              <a:gd name="connsiteX7" fmla="*/ 3654576 w 3663216"/>
              <a:gd name="connsiteY7" fmla="*/ 1391040 h 2427840"/>
              <a:gd name="connsiteX8" fmla="*/ 3645936 w 3663216"/>
              <a:gd name="connsiteY8" fmla="*/ 1598400 h 2427840"/>
              <a:gd name="connsiteX9" fmla="*/ 3645936 w 3663216"/>
              <a:gd name="connsiteY9" fmla="*/ 1840320 h 2427840"/>
              <a:gd name="connsiteX10" fmla="*/ 3663216 w 3663216"/>
              <a:gd name="connsiteY10" fmla="*/ 2427840 h 2427840"/>
              <a:gd name="connsiteX0" fmla="*/ 0 w 3670243"/>
              <a:gd name="connsiteY0" fmla="*/ 2419200 h 2427840"/>
              <a:gd name="connsiteX1" fmla="*/ 0 w 3670243"/>
              <a:gd name="connsiteY1" fmla="*/ 1840320 h 2427840"/>
              <a:gd name="connsiteX2" fmla="*/ 8639 w 3670243"/>
              <a:gd name="connsiteY2" fmla="*/ 1598400 h 2427840"/>
              <a:gd name="connsiteX3" fmla="*/ 8639 w 3670243"/>
              <a:gd name="connsiteY3" fmla="*/ 1382400 h 2427840"/>
              <a:gd name="connsiteX4" fmla="*/ 17279 w 3670243"/>
              <a:gd name="connsiteY4" fmla="*/ 1140480 h 2427840"/>
              <a:gd name="connsiteX5" fmla="*/ 898524 w 3670243"/>
              <a:gd name="connsiteY5" fmla="*/ 0 h 2427840"/>
              <a:gd name="connsiteX6" fmla="*/ 3654576 w 3670243"/>
              <a:gd name="connsiteY6" fmla="*/ 1140480 h 2427840"/>
              <a:gd name="connsiteX7" fmla="*/ 3654576 w 3670243"/>
              <a:gd name="connsiteY7" fmla="*/ 1391040 h 2427840"/>
              <a:gd name="connsiteX8" fmla="*/ 3670243 w 3670243"/>
              <a:gd name="connsiteY8" fmla="*/ 1598400 h 2427840"/>
              <a:gd name="connsiteX9" fmla="*/ 3645936 w 3670243"/>
              <a:gd name="connsiteY9" fmla="*/ 1840320 h 2427840"/>
              <a:gd name="connsiteX10" fmla="*/ 3663216 w 3670243"/>
              <a:gd name="connsiteY10" fmla="*/ 2427840 h 2427840"/>
              <a:gd name="connsiteX0" fmla="*/ 0 w 3663216"/>
              <a:gd name="connsiteY0" fmla="*/ 2419200 h 2427840"/>
              <a:gd name="connsiteX1" fmla="*/ 0 w 3663216"/>
              <a:gd name="connsiteY1" fmla="*/ 1840320 h 2427840"/>
              <a:gd name="connsiteX2" fmla="*/ 8639 w 3663216"/>
              <a:gd name="connsiteY2" fmla="*/ 1598400 h 2427840"/>
              <a:gd name="connsiteX3" fmla="*/ 8639 w 3663216"/>
              <a:gd name="connsiteY3" fmla="*/ 1382400 h 2427840"/>
              <a:gd name="connsiteX4" fmla="*/ 17279 w 3663216"/>
              <a:gd name="connsiteY4" fmla="*/ 1140480 h 2427840"/>
              <a:gd name="connsiteX5" fmla="*/ 898524 w 3663216"/>
              <a:gd name="connsiteY5" fmla="*/ 0 h 2427840"/>
              <a:gd name="connsiteX6" fmla="*/ 3654576 w 3663216"/>
              <a:gd name="connsiteY6" fmla="*/ 1140480 h 2427840"/>
              <a:gd name="connsiteX7" fmla="*/ 3654576 w 3663216"/>
              <a:gd name="connsiteY7" fmla="*/ 1391040 h 2427840"/>
              <a:gd name="connsiteX8" fmla="*/ 3658089 w 3663216"/>
              <a:gd name="connsiteY8" fmla="*/ 1580170 h 2427840"/>
              <a:gd name="connsiteX9" fmla="*/ 3645936 w 3663216"/>
              <a:gd name="connsiteY9" fmla="*/ 1840320 h 2427840"/>
              <a:gd name="connsiteX10" fmla="*/ 3663216 w 3663216"/>
              <a:gd name="connsiteY10" fmla="*/ 2427840 h 242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3216" h="2427840">
                <a:moveTo>
                  <a:pt x="0" y="2419200"/>
                </a:moveTo>
                <a:lnTo>
                  <a:pt x="0" y="1840320"/>
                </a:lnTo>
                <a:lnTo>
                  <a:pt x="8639" y="1598400"/>
                </a:lnTo>
                <a:lnTo>
                  <a:pt x="8639" y="1382400"/>
                </a:lnTo>
                <a:lnTo>
                  <a:pt x="17279" y="1140480"/>
                </a:lnTo>
                <a:lnTo>
                  <a:pt x="898524" y="0"/>
                </a:lnTo>
                <a:lnTo>
                  <a:pt x="3654576" y="1140480"/>
                </a:lnTo>
                <a:lnTo>
                  <a:pt x="3654576" y="1391040"/>
                </a:lnTo>
                <a:lnTo>
                  <a:pt x="3658089" y="1580170"/>
                </a:lnTo>
                <a:lnTo>
                  <a:pt x="3645936" y="1840320"/>
                </a:lnTo>
                <a:lnTo>
                  <a:pt x="3663216" y="2427840"/>
                </a:lnTo>
              </a:path>
            </a:pathLst>
          </a:cu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477665" y="3577587"/>
            <a:ext cx="3674447" cy="2455109"/>
          </a:xfrm>
          <a:custGeom>
            <a:avLst/>
            <a:gdLst>
              <a:gd name="connsiteX0" fmla="*/ 0 w 3658207"/>
              <a:gd name="connsiteY0" fmla="*/ 2424491 h 2436644"/>
              <a:gd name="connsiteX1" fmla="*/ 0 w 3658207"/>
              <a:gd name="connsiteY1" fmla="*/ 1853308 h 2436644"/>
              <a:gd name="connsiteX2" fmla="*/ 0 w 3658207"/>
              <a:gd name="connsiteY2" fmla="*/ 1604175 h 2436644"/>
              <a:gd name="connsiteX3" fmla="*/ 0 w 3658207"/>
              <a:gd name="connsiteY3" fmla="*/ 1385423 h 2436644"/>
              <a:gd name="connsiteX4" fmla="*/ 0 w 3658207"/>
              <a:gd name="connsiteY4" fmla="*/ 1148443 h 2436644"/>
              <a:gd name="connsiteX5" fmla="*/ 2242323 w 3658207"/>
              <a:gd name="connsiteY5" fmla="*/ 0 h 2436644"/>
              <a:gd name="connsiteX6" fmla="*/ 3639977 w 3658207"/>
              <a:gd name="connsiteY6" fmla="*/ 1142367 h 2436644"/>
              <a:gd name="connsiteX7" fmla="*/ 3646054 w 3658207"/>
              <a:gd name="connsiteY7" fmla="*/ 1391500 h 2436644"/>
              <a:gd name="connsiteX8" fmla="*/ 3646054 w 3658207"/>
              <a:gd name="connsiteY8" fmla="*/ 1592022 h 2436644"/>
              <a:gd name="connsiteX9" fmla="*/ 3646054 w 3658207"/>
              <a:gd name="connsiteY9" fmla="*/ 1847231 h 2436644"/>
              <a:gd name="connsiteX10" fmla="*/ 3658207 w 3658207"/>
              <a:gd name="connsiteY10" fmla="*/ 2436644 h 2436644"/>
              <a:gd name="connsiteX0" fmla="*/ 0 w 3664703"/>
              <a:gd name="connsiteY0" fmla="*/ 2424491 h 2514599"/>
              <a:gd name="connsiteX1" fmla="*/ 0 w 3664703"/>
              <a:gd name="connsiteY1" fmla="*/ 1853308 h 2514599"/>
              <a:gd name="connsiteX2" fmla="*/ 0 w 3664703"/>
              <a:gd name="connsiteY2" fmla="*/ 1604175 h 2514599"/>
              <a:gd name="connsiteX3" fmla="*/ 0 w 3664703"/>
              <a:gd name="connsiteY3" fmla="*/ 1385423 h 2514599"/>
              <a:gd name="connsiteX4" fmla="*/ 0 w 3664703"/>
              <a:gd name="connsiteY4" fmla="*/ 1148443 h 2514599"/>
              <a:gd name="connsiteX5" fmla="*/ 2242323 w 3664703"/>
              <a:gd name="connsiteY5" fmla="*/ 0 h 2514599"/>
              <a:gd name="connsiteX6" fmla="*/ 3639977 w 3664703"/>
              <a:gd name="connsiteY6" fmla="*/ 1142367 h 2514599"/>
              <a:gd name="connsiteX7" fmla="*/ 3646054 w 3664703"/>
              <a:gd name="connsiteY7" fmla="*/ 1391500 h 2514599"/>
              <a:gd name="connsiteX8" fmla="*/ 3646054 w 3664703"/>
              <a:gd name="connsiteY8" fmla="*/ 1592022 h 2514599"/>
              <a:gd name="connsiteX9" fmla="*/ 3646054 w 3664703"/>
              <a:gd name="connsiteY9" fmla="*/ 1847231 h 2514599"/>
              <a:gd name="connsiteX10" fmla="*/ 3664703 w 3664703"/>
              <a:gd name="connsiteY10" fmla="*/ 2514599 h 2514599"/>
              <a:gd name="connsiteX0" fmla="*/ 0 w 3674447"/>
              <a:gd name="connsiteY0" fmla="*/ 2424491 h 2424491"/>
              <a:gd name="connsiteX1" fmla="*/ 0 w 3674447"/>
              <a:gd name="connsiteY1" fmla="*/ 1853308 h 2424491"/>
              <a:gd name="connsiteX2" fmla="*/ 0 w 3674447"/>
              <a:gd name="connsiteY2" fmla="*/ 1604175 h 2424491"/>
              <a:gd name="connsiteX3" fmla="*/ 0 w 3674447"/>
              <a:gd name="connsiteY3" fmla="*/ 1385423 h 2424491"/>
              <a:gd name="connsiteX4" fmla="*/ 0 w 3674447"/>
              <a:gd name="connsiteY4" fmla="*/ 1148443 h 2424491"/>
              <a:gd name="connsiteX5" fmla="*/ 2242323 w 3674447"/>
              <a:gd name="connsiteY5" fmla="*/ 0 h 2424491"/>
              <a:gd name="connsiteX6" fmla="*/ 3639977 w 3674447"/>
              <a:gd name="connsiteY6" fmla="*/ 1142367 h 2424491"/>
              <a:gd name="connsiteX7" fmla="*/ 3646054 w 3674447"/>
              <a:gd name="connsiteY7" fmla="*/ 1391500 h 2424491"/>
              <a:gd name="connsiteX8" fmla="*/ 3646054 w 3674447"/>
              <a:gd name="connsiteY8" fmla="*/ 1592022 h 2424491"/>
              <a:gd name="connsiteX9" fmla="*/ 3646054 w 3674447"/>
              <a:gd name="connsiteY9" fmla="*/ 1847231 h 2424491"/>
              <a:gd name="connsiteX10" fmla="*/ 3674447 w 3674447"/>
              <a:gd name="connsiteY10" fmla="*/ 2410659 h 2424491"/>
              <a:gd name="connsiteX0" fmla="*/ 0 w 3674447"/>
              <a:gd name="connsiteY0" fmla="*/ 2424491 h 2439234"/>
              <a:gd name="connsiteX1" fmla="*/ 0 w 3674447"/>
              <a:gd name="connsiteY1" fmla="*/ 1853308 h 2439234"/>
              <a:gd name="connsiteX2" fmla="*/ 0 w 3674447"/>
              <a:gd name="connsiteY2" fmla="*/ 1604175 h 2439234"/>
              <a:gd name="connsiteX3" fmla="*/ 0 w 3674447"/>
              <a:gd name="connsiteY3" fmla="*/ 1385423 h 2439234"/>
              <a:gd name="connsiteX4" fmla="*/ 0 w 3674447"/>
              <a:gd name="connsiteY4" fmla="*/ 1148443 h 2439234"/>
              <a:gd name="connsiteX5" fmla="*/ 2242323 w 3674447"/>
              <a:gd name="connsiteY5" fmla="*/ 0 h 2439234"/>
              <a:gd name="connsiteX6" fmla="*/ 3639977 w 3674447"/>
              <a:gd name="connsiteY6" fmla="*/ 1142367 h 2439234"/>
              <a:gd name="connsiteX7" fmla="*/ 3646054 w 3674447"/>
              <a:gd name="connsiteY7" fmla="*/ 1391500 h 2439234"/>
              <a:gd name="connsiteX8" fmla="*/ 3646054 w 3674447"/>
              <a:gd name="connsiteY8" fmla="*/ 1592022 h 2439234"/>
              <a:gd name="connsiteX9" fmla="*/ 3646054 w 3674447"/>
              <a:gd name="connsiteY9" fmla="*/ 1847231 h 2439234"/>
              <a:gd name="connsiteX10" fmla="*/ 3674447 w 3674447"/>
              <a:gd name="connsiteY10" fmla="*/ 2439234 h 2439234"/>
              <a:gd name="connsiteX0" fmla="*/ 0 w 3674447"/>
              <a:gd name="connsiteY0" fmla="*/ 2424491 h 2455109"/>
              <a:gd name="connsiteX1" fmla="*/ 0 w 3674447"/>
              <a:gd name="connsiteY1" fmla="*/ 1853308 h 2455109"/>
              <a:gd name="connsiteX2" fmla="*/ 0 w 3674447"/>
              <a:gd name="connsiteY2" fmla="*/ 1604175 h 2455109"/>
              <a:gd name="connsiteX3" fmla="*/ 0 w 3674447"/>
              <a:gd name="connsiteY3" fmla="*/ 1385423 h 2455109"/>
              <a:gd name="connsiteX4" fmla="*/ 0 w 3674447"/>
              <a:gd name="connsiteY4" fmla="*/ 1148443 h 2455109"/>
              <a:gd name="connsiteX5" fmla="*/ 2242323 w 3674447"/>
              <a:gd name="connsiteY5" fmla="*/ 0 h 2455109"/>
              <a:gd name="connsiteX6" fmla="*/ 3639977 w 3674447"/>
              <a:gd name="connsiteY6" fmla="*/ 1142367 h 2455109"/>
              <a:gd name="connsiteX7" fmla="*/ 3646054 w 3674447"/>
              <a:gd name="connsiteY7" fmla="*/ 1391500 h 2455109"/>
              <a:gd name="connsiteX8" fmla="*/ 3646054 w 3674447"/>
              <a:gd name="connsiteY8" fmla="*/ 1592022 h 2455109"/>
              <a:gd name="connsiteX9" fmla="*/ 3646054 w 3674447"/>
              <a:gd name="connsiteY9" fmla="*/ 1847231 h 2455109"/>
              <a:gd name="connsiteX10" fmla="*/ 3674447 w 3674447"/>
              <a:gd name="connsiteY10" fmla="*/ 2455109 h 245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4447" h="2455109">
                <a:moveTo>
                  <a:pt x="0" y="2424491"/>
                </a:moveTo>
                <a:lnTo>
                  <a:pt x="0" y="1853308"/>
                </a:lnTo>
                <a:lnTo>
                  <a:pt x="0" y="1604175"/>
                </a:lnTo>
                <a:lnTo>
                  <a:pt x="0" y="1385423"/>
                </a:lnTo>
                <a:lnTo>
                  <a:pt x="0" y="1148443"/>
                </a:lnTo>
                <a:lnTo>
                  <a:pt x="2242323" y="0"/>
                </a:lnTo>
                <a:lnTo>
                  <a:pt x="3639977" y="1142367"/>
                </a:lnTo>
                <a:lnTo>
                  <a:pt x="3646054" y="1391500"/>
                </a:lnTo>
                <a:lnTo>
                  <a:pt x="3646054" y="1592022"/>
                </a:lnTo>
                <a:lnTo>
                  <a:pt x="3646054" y="1847231"/>
                </a:lnTo>
                <a:lnTo>
                  <a:pt x="3674447" y="2455109"/>
                </a:ln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489661" y="3586910"/>
            <a:ext cx="5037631" cy="2438744"/>
          </a:xfrm>
          <a:custGeom>
            <a:avLst/>
            <a:gdLst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84113 w 5037631"/>
              <a:gd name="connsiteY6" fmla="*/ 1391500 h 2424492"/>
              <a:gd name="connsiteX7" fmla="*/ 3652131 w 5037631"/>
              <a:gd name="connsiteY7" fmla="*/ 1592022 h 2424492"/>
              <a:gd name="connsiteX8" fmla="*/ 3646054 w 5037631"/>
              <a:gd name="connsiteY8" fmla="*/ 1841155 h 2424492"/>
              <a:gd name="connsiteX9" fmla="*/ 3658207 w 5037631"/>
              <a:gd name="connsiteY9" fmla="*/ 2406263 h 2424492"/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84113 w 5037631"/>
              <a:gd name="connsiteY6" fmla="*/ 1391500 h 2424492"/>
              <a:gd name="connsiteX7" fmla="*/ 3652131 w 5037631"/>
              <a:gd name="connsiteY7" fmla="*/ 1592022 h 2424492"/>
              <a:gd name="connsiteX8" fmla="*/ 3646054 w 5037631"/>
              <a:gd name="connsiteY8" fmla="*/ 1841155 h 2424492"/>
              <a:gd name="connsiteX9" fmla="*/ 3658207 w 5037631"/>
              <a:gd name="connsiteY9" fmla="*/ 2393270 h 2424492"/>
              <a:gd name="connsiteX0" fmla="*/ 0 w 5037631"/>
              <a:gd name="connsiteY0" fmla="*/ 2424492 h 2435496"/>
              <a:gd name="connsiteX1" fmla="*/ 0 w 5037631"/>
              <a:gd name="connsiteY1" fmla="*/ 1853308 h 2435496"/>
              <a:gd name="connsiteX2" fmla="*/ 6076 w 5037631"/>
              <a:gd name="connsiteY2" fmla="*/ 1385424 h 2435496"/>
              <a:gd name="connsiteX3" fmla="*/ 6076 w 5037631"/>
              <a:gd name="connsiteY3" fmla="*/ 1142367 h 2435496"/>
              <a:gd name="connsiteX4" fmla="*/ 5037631 w 5037631"/>
              <a:gd name="connsiteY4" fmla="*/ 0 h 2435496"/>
              <a:gd name="connsiteX5" fmla="*/ 4271960 w 5037631"/>
              <a:gd name="connsiteY5" fmla="*/ 1136291 h 2435496"/>
              <a:gd name="connsiteX6" fmla="*/ 4284113 w 5037631"/>
              <a:gd name="connsiteY6" fmla="*/ 1391500 h 2435496"/>
              <a:gd name="connsiteX7" fmla="*/ 3652131 w 5037631"/>
              <a:gd name="connsiteY7" fmla="*/ 1592022 h 2435496"/>
              <a:gd name="connsiteX8" fmla="*/ 3646054 w 5037631"/>
              <a:gd name="connsiteY8" fmla="*/ 1841155 h 2435496"/>
              <a:gd name="connsiteX9" fmla="*/ 3651711 w 5037631"/>
              <a:gd name="connsiteY9" fmla="*/ 2435496 h 2435496"/>
              <a:gd name="connsiteX0" fmla="*/ 0 w 5037631"/>
              <a:gd name="connsiteY0" fmla="*/ 2424492 h 2445240"/>
              <a:gd name="connsiteX1" fmla="*/ 0 w 5037631"/>
              <a:gd name="connsiteY1" fmla="*/ 1853308 h 2445240"/>
              <a:gd name="connsiteX2" fmla="*/ 6076 w 5037631"/>
              <a:gd name="connsiteY2" fmla="*/ 1385424 h 2445240"/>
              <a:gd name="connsiteX3" fmla="*/ 6076 w 5037631"/>
              <a:gd name="connsiteY3" fmla="*/ 1142367 h 2445240"/>
              <a:gd name="connsiteX4" fmla="*/ 5037631 w 5037631"/>
              <a:gd name="connsiteY4" fmla="*/ 0 h 2445240"/>
              <a:gd name="connsiteX5" fmla="*/ 4271960 w 5037631"/>
              <a:gd name="connsiteY5" fmla="*/ 1136291 h 2445240"/>
              <a:gd name="connsiteX6" fmla="*/ 4284113 w 5037631"/>
              <a:gd name="connsiteY6" fmla="*/ 1391500 h 2445240"/>
              <a:gd name="connsiteX7" fmla="*/ 3652131 w 5037631"/>
              <a:gd name="connsiteY7" fmla="*/ 1592022 h 2445240"/>
              <a:gd name="connsiteX8" fmla="*/ 3646054 w 5037631"/>
              <a:gd name="connsiteY8" fmla="*/ 1841155 h 2445240"/>
              <a:gd name="connsiteX9" fmla="*/ 3674447 w 5037631"/>
              <a:gd name="connsiteY9" fmla="*/ 2445240 h 2445240"/>
              <a:gd name="connsiteX0" fmla="*/ 0 w 5037631"/>
              <a:gd name="connsiteY0" fmla="*/ 2424492 h 2424492"/>
              <a:gd name="connsiteX1" fmla="*/ 0 w 5037631"/>
              <a:gd name="connsiteY1" fmla="*/ 1853308 h 2424492"/>
              <a:gd name="connsiteX2" fmla="*/ 6076 w 5037631"/>
              <a:gd name="connsiteY2" fmla="*/ 1385424 h 2424492"/>
              <a:gd name="connsiteX3" fmla="*/ 6076 w 5037631"/>
              <a:gd name="connsiteY3" fmla="*/ 1142367 h 2424492"/>
              <a:gd name="connsiteX4" fmla="*/ 5037631 w 5037631"/>
              <a:gd name="connsiteY4" fmla="*/ 0 h 2424492"/>
              <a:gd name="connsiteX5" fmla="*/ 4271960 w 5037631"/>
              <a:gd name="connsiteY5" fmla="*/ 1136291 h 2424492"/>
              <a:gd name="connsiteX6" fmla="*/ 4284113 w 5037631"/>
              <a:gd name="connsiteY6" fmla="*/ 1391500 h 2424492"/>
              <a:gd name="connsiteX7" fmla="*/ 3652131 w 5037631"/>
              <a:gd name="connsiteY7" fmla="*/ 1592022 h 2424492"/>
              <a:gd name="connsiteX8" fmla="*/ 3646054 w 5037631"/>
              <a:gd name="connsiteY8" fmla="*/ 1841155 h 2424492"/>
              <a:gd name="connsiteX9" fmla="*/ 3658207 w 5037631"/>
              <a:gd name="connsiteY9" fmla="*/ 2412759 h 2424492"/>
              <a:gd name="connsiteX0" fmla="*/ 0 w 5037631"/>
              <a:gd name="connsiteY0" fmla="*/ 2424492 h 2474474"/>
              <a:gd name="connsiteX1" fmla="*/ 0 w 5037631"/>
              <a:gd name="connsiteY1" fmla="*/ 1853308 h 2474474"/>
              <a:gd name="connsiteX2" fmla="*/ 6076 w 5037631"/>
              <a:gd name="connsiteY2" fmla="*/ 1385424 h 2474474"/>
              <a:gd name="connsiteX3" fmla="*/ 6076 w 5037631"/>
              <a:gd name="connsiteY3" fmla="*/ 1142367 h 2474474"/>
              <a:gd name="connsiteX4" fmla="*/ 5037631 w 5037631"/>
              <a:gd name="connsiteY4" fmla="*/ 0 h 2474474"/>
              <a:gd name="connsiteX5" fmla="*/ 4271960 w 5037631"/>
              <a:gd name="connsiteY5" fmla="*/ 1136291 h 2474474"/>
              <a:gd name="connsiteX6" fmla="*/ 4284113 w 5037631"/>
              <a:gd name="connsiteY6" fmla="*/ 1391500 h 2474474"/>
              <a:gd name="connsiteX7" fmla="*/ 3652131 w 5037631"/>
              <a:gd name="connsiteY7" fmla="*/ 1592022 h 2474474"/>
              <a:gd name="connsiteX8" fmla="*/ 3646054 w 5037631"/>
              <a:gd name="connsiteY8" fmla="*/ 1841155 h 2474474"/>
              <a:gd name="connsiteX9" fmla="*/ 3658207 w 5037631"/>
              <a:gd name="connsiteY9" fmla="*/ 2474474 h 2474474"/>
              <a:gd name="connsiteX0" fmla="*/ 0 w 5037631"/>
              <a:gd name="connsiteY0" fmla="*/ 2424492 h 2438744"/>
              <a:gd name="connsiteX1" fmla="*/ 0 w 5037631"/>
              <a:gd name="connsiteY1" fmla="*/ 1853308 h 2438744"/>
              <a:gd name="connsiteX2" fmla="*/ 6076 w 5037631"/>
              <a:gd name="connsiteY2" fmla="*/ 1385424 h 2438744"/>
              <a:gd name="connsiteX3" fmla="*/ 6076 w 5037631"/>
              <a:gd name="connsiteY3" fmla="*/ 1142367 h 2438744"/>
              <a:gd name="connsiteX4" fmla="*/ 5037631 w 5037631"/>
              <a:gd name="connsiteY4" fmla="*/ 0 h 2438744"/>
              <a:gd name="connsiteX5" fmla="*/ 4271960 w 5037631"/>
              <a:gd name="connsiteY5" fmla="*/ 1136291 h 2438744"/>
              <a:gd name="connsiteX6" fmla="*/ 4284113 w 5037631"/>
              <a:gd name="connsiteY6" fmla="*/ 1391500 h 2438744"/>
              <a:gd name="connsiteX7" fmla="*/ 3652131 w 5037631"/>
              <a:gd name="connsiteY7" fmla="*/ 1592022 h 2438744"/>
              <a:gd name="connsiteX8" fmla="*/ 3646054 w 5037631"/>
              <a:gd name="connsiteY8" fmla="*/ 1841155 h 2438744"/>
              <a:gd name="connsiteX9" fmla="*/ 3654959 w 5037631"/>
              <a:gd name="connsiteY9" fmla="*/ 2438744 h 243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7631" h="2438744">
                <a:moveTo>
                  <a:pt x="0" y="2424492"/>
                </a:moveTo>
                <a:lnTo>
                  <a:pt x="0" y="1853308"/>
                </a:lnTo>
                <a:cubicBezTo>
                  <a:pt x="2025" y="1697347"/>
                  <a:pt x="4051" y="1541385"/>
                  <a:pt x="6076" y="1385424"/>
                </a:cubicBezTo>
                <a:lnTo>
                  <a:pt x="6076" y="1142367"/>
                </a:lnTo>
                <a:lnTo>
                  <a:pt x="5037631" y="0"/>
                </a:lnTo>
                <a:lnTo>
                  <a:pt x="4271960" y="1136291"/>
                </a:lnTo>
                <a:lnTo>
                  <a:pt x="4284113" y="1391500"/>
                </a:lnTo>
                <a:lnTo>
                  <a:pt x="3652131" y="1592022"/>
                </a:lnTo>
                <a:lnTo>
                  <a:pt x="3646054" y="1841155"/>
                </a:lnTo>
                <a:cubicBezTo>
                  <a:pt x="3647940" y="2039269"/>
                  <a:pt x="3653073" y="2240630"/>
                  <a:pt x="3654959" y="2438744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67650" y="474238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2490" y="4742382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67650" y="518160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2490" y="518160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5050" y="472487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9890" y="472487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16431" y="472487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41271" y="472487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63740" y="472487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8580" y="4724870"/>
            <a:ext cx="531220" cy="255532"/>
          </a:xfrm>
          <a:prstGeom prst="rect">
            <a:avLst/>
          </a:prstGeom>
          <a:solidFill>
            <a:srgbClr val="70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Aggr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05050" y="518160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9890" y="518160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16431" y="5185954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41271" y="5185954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63740" y="518160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88580" y="5181600"/>
            <a:ext cx="531220" cy="255532"/>
          </a:xfrm>
          <a:prstGeom prst="rect">
            <a:avLst/>
          </a:prstGeom>
          <a:solidFill>
            <a:srgbClr val="F8B5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ToR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83819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MPTCP opens multiple subflows at connection </a:t>
            </a:r>
            <a:r>
              <a:rPr lang="en-GB" dirty="0" err="1" smtClean="0">
                <a:solidFill>
                  <a:srgbClr val="000000"/>
                </a:solidFill>
              </a:rPr>
              <a:t>startup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Each </a:t>
            </a:r>
            <a:r>
              <a:rPr lang="en-GB" dirty="0" err="1" smtClean="0">
                <a:solidFill>
                  <a:srgbClr val="000000"/>
                </a:solidFill>
              </a:rPr>
              <a:t>subflow</a:t>
            </a:r>
            <a:r>
              <a:rPr lang="en-GB" dirty="0" smtClean="0">
                <a:solidFill>
                  <a:srgbClr val="000000"/>
                </a:solidFill>
              </a:rPr>
              <a:t> has its own sequence number space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57200" y="2514600"/>
            <a:ext cx="8077200" cy="685800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MPTCP moves its traffic from the most congested path(s) to the least congested one(s)</a:t>
            </a:r>
            <a:endParaRPr 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5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1" animBg="1"/>
      <p:bldP spid="57" grpId="1" animBg="1"/>
      <p:bldP spid="58" grpId="1" animBg="1"/>
      <p:bldP spid="59" grpId="1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MPTCP: Good for Long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numberofsubflow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71" y="2309400"/>
            <a:ext cx="6171429" cy="43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45875" y="2746375"/>
            <a:ext cx="994291" cy="41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855" y="1600200"/>
            <a:ext cx="9000000" cy="685800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More </a:t>
            </a:r>
            <a:r>
              <a:rPr lang="en-US" sz="2000" b="1" dirty="0" err="1">
                <a:latin typeface="Verdana" charset="0"/>
                <a:ea typeface="Verdana" charset="0"/>
                <a:cs typeface="Verdana" charset="0"/>
              </a:rPr>
              <a:t>s</a:t>
            </a:r>
            <a:r>
              <a:rPr lang="en-US" sz="2000" b="1" dirty="0" err="1" smtClean="0">
                <a:latin typeface="Verdana" charset="0"/>
                <a:ea typeface="Verdana" charset="0"/>
                <a:cs typeface="Verdana" charset="0"/>
              </a:rPr>
              <a:t>ubflows</a:t>
            </a:r>
            <a:r>
              <a:rPr lang="en-US" sz="2000" b="1" dirty="0" smtClean="0">
                <a:latin typeface="Verdana" charset="0"/>
                <a:ea typeface="Verdana" charset="0"/>
                <a:cs typeface="Verdana" charset="0"/>
              </a:rPr>
              <a:t> -&gt; Better load balancing -&gt; High </a:t>
            </a:r>
            <a:r>
              <a:rPr lang="en-US" sz="2000" b="1" dirty="0" err="1" smtClean="0">
                <a:latin typeface="Verdana" charset="0"/>
                <a:ea typeface="Verdana" charset="0"/>
                <a:cs typeface="Verdana" charset="0"/>
              </a:rPr>
              <a:t>Goodput</a:t>
            </a:r>
            <a:endParaRPr 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6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48652</TotalTime>
  <Words>988</Words>
  <Application>Microsoft Macintosh PowerPoint</Application>
  <PresentationFormat>On-screen Show (4:3)</PresentationFormat>
  <Paragraphs>308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MMPTCP: A Multipath Transport Protocol for Data Centres</vt:lpstr>
      <vt:lpstr>Data Centre Importance</vt:lpstr>
      <vt:lpstr>Data Center Network Properties</vt:lpstr>
      <vt:lpstr>Prob 1: Persistent Congestion</vt:lpstr>
      <vt:lpstr>Prob 2: Transient Congestion</vt:lpstr>
      <vt:lpstr>Existing Solutions</vt:lpstr>
      <vt:lpstr>Contribution</vt:lpstr>
      <vt:lpstr>MPTCP Overview</vt:lpstr>
      <vt:lpstr>MPTCP: Good for Long Flows</vt:lpstr>
      <vt:lpstr>MPTCP: Bad for Short Flows</vt:lpstr>
      <vt:lpstr>MPTCP: Bad for Short Flows</vt:lpstr>
      <vt:lpstr>MMPTCP: Good for All Flows</vt:lpstr>
      <vt:lpstr>MMPTCP Operates in Two Phases</vt:lpstr>
      <vt:lpstr>MMPTCP Key Features</vt:lpstr>
      <vt:lpstr>Packet Reordering in Phase 1</vt:lpstr>
      <vt:lpstr>Simulation Setup</vt:lpstr>
      <vt:lpstr>Flow Completion Time (FCT)</vt:lpstr>
      <vt:lpstr>Fast ReTx and Timeout</vt:lpstr>
      <vt:lpstr>Hotspot</vt:lpstr>
      <vt:lpstr>Hotspot (Results)</vt:lpstr>
      <vt:lpstr>Final Remarks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mk382</cp:lastModifiedBy>
  <cp:revision>4327</cp:revision>
  <dcterms:created xsi:type="dcterms:W3CDTF">2012-10-21T18:32:46Z</dcterms:created>
  <dcterms:modified xsi:type="dcterms:W3CDTF">2016-04-27T22:36:22Z</dcterms:modified>
</cp:coreProperties>
</file>