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64" r:id="rId3"/>
    <p:sldId id="282" r:id="rId4"/>
    <p:sldId id="292" r:id="rId5"/>
    <p:sldId id="283" r:id="rId6"/>
    <p:sldId id="286" r:id="rId7"/>
    <p:sldId id="284" r:id="rId8"/>
    <p:sldId id="287" r:id="rId9"/>
    <p:sldId id="266" r:id="rId10"/>
    <p:sldId id="267" r:id="rId11"/>
    <p:sldId id="285" r:id="rId12"/>
    <p:sldId id="289" r:id="rId13"/>
    <p:sldId id="290" r:id="rId14"/>
    <p:sldId id="291" r:id="rId15"/>
    <p:sldId id="265" r:id="rId16"/>
    <p:sldId id="268" r:id="rId17"/>
    <p:sldId id="288" r:id="rId18"/>
    <p:sldId id="26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81"/>
  </p:normalViewPr>
  <p:slideViewPr>
    <p:cSldViewPr snapToGrid="0">
      <p:cViewPr varScale="1">
        <p:scale>
          <a:sx n="103" d="100"/>
          <a:sy n="103" d="100"/>
        </p:scale>
        <p:origin x="5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486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/>
              <a:defRPr/>
            </a:pPr>
            <a:r>
              <a:rPr lang="en-US" dirty="0"/>
              <a:t>This implies that the agent’s overall objectives can be reflected in the reward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66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10% of the estimated weight error each time the weights are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92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ensures that an agent explores other possibilities and not simply converge quickly on a particular action for a given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92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93713" marR="0" lvl="0" indent="-3159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tabLst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04863" marR="0" lvl="1" indent="-19526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tabLst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49363" marR="0" lvl="2" indent="-20796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tabLst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2588" marR="0" lvl="3" indent="-16668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tabLst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02451" y="6311900"/>
            <a:ext cx="1397864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782" y="6199280"/>
            <a:ext cx="1639401" cy="6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3521273" y="6451098"/>
            <a:ext cx="8450828" cy="36000"/>
          </a:xfrm>
          <a:prstGeom prst="rect">
            <a:avLst/>
          </a:prstGeom>
          <a:gradFill>
            <a:gsLst>
              <a:gs pos="0">
                <a:srgbClr val="26215F"/>
              </a:gs>
              <a:gs pos="100000">
                <a:srgbClr val="00A7E0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521273" y="6506630"/>
            <a:ext cx="8450828" cy="36000"/>
          </a:xfrm>
          <a:prstGeom prst="rect">
            <a:avLst/>
          </a:prstGeom>
          <a:gradFill>
            <a:gsLst>
              <a:gs pos="0">
                <a:srgbClr val="E71D36"/>
              </a:gs>
              <a:gs pos="100000">
                <a:srgbClr val="FF9F1C"/>
              </a:gs>
            </a:gsLst>
            <a:lin ang="108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Shape 19"/>
          <p:cNvGrpSpPr/>
          <p:nvPr/>
        </p:nvGrpSpPr>
        <p:grpSpPr>
          <a:xfrm>
            <a:off x="10241195" y="56446"/>
            <a:ext cx="1908000" cy="751848"/>
            <a:chOff x="10241195" y="56446"/>
            <a:chExt cx="1908000" cy="751848"/>
          </a:xfrm>
        </p:grpSpPr>
        <p:sp>
          <p:nvSpPr>
            <p:cNvPr id="20" name="Shape 20"/>
            <p:cNvSpPr/>
            <p:nvPr/>
          </p:nvSpPr>
          <p:spPr>
            <a:xfrm rot="10800000">
              <a:off x="11289391" y="57354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26215F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 rot="10800000">
              <a:off x="11289391" y="367813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E71D3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rot="10800000">
              <a:off x="11027906" y="213585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00A7E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10762120" y="61795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26215F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11557462" y="210665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00A7E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11557845" y="517481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FF9F1C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10800000">
              <a:off x="11825533" y="367263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E71D3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11825533" y="57901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26215F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10241195" y="56446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26215F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10503431" y="216610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00A7E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0800000">
              <a:off x="10762120" y="367813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E71D3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0800000">
              <a:off x="11033142" y="522327"/>
              <a:ext cx="323662" cy="285968"/>
            </a:xfrm>
            <a:prstGeom prst="hexagon">
              <a:avLst>
                <a:gd name="adj" fmla="val 28877"/>
                <a:gd name="vf" fmla="val 115470"/>
              </a:avLst>
            </a:prstGeom>
            <a:solidFill>
              <a:srgbClr val="FF9F1C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kheirkhah/5gmedia/tree/deployed/cn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204952" y="1122362"/>
            <a:ext cx="11824137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 sz="5400" dirty="0"/>
              <a:t>A Reinforcement Learning Algorithm for Cognitive Network </a:t>
            </a:r>
            <a:r>
              <a:rPr lang="en-US" sz="5400" dirty="0" err="1"/>
              <a:t>Optimiser</a:t>
            </a:r>
            <a:r>
              <a:rPr lang="en-US" sz="5400" dirty="0"/>
              <a:t> (CNO) in the 5G-MEDIA Project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890337" y="3626114"/>
            <a:ext cx="10411326" cy="180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 lang="en-US" sz="3200" dirty="0"/>
          </a:p>
          <a:p>
            <a:pPr>
              <a:spcBef>
                <a:spcPts val="0"/>
              </a:spcBef>
              <a:buSzPct val="25000"/>
            </a:pPr>
            <a:r>
              <a:rPr lang="en-US" sz="3200" dirty="0"/>
              <a:t>Morteza Kheirkhah</a:t>
            </a:r>
            <a:endParaRPr sz="3200" dirty="0"/>
          </a:p>
          <a:p>
            <a:pPr>
              <a:spcBef>
                <a:spcPts val="0"/>
              </a:spcBef>
              <a:buSzPct val="25000"/>
            </a:pPr>
            <a:r>
              <a:rPr lang="en-US" sz="3200" dirty="0"/>
              <a:t>University College London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8">
            <a:extLst>
              <a:ext uri="{FF2B5EF4-FFF2-40B4-BE49-F238E27FC236}">
                <a16:creationId xmlns:a16="http://schemas.microsoft.com/office/drawing/2014/main" id="{21E9ED3E-ACEC-2249-BE5F-89D23B5FE42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dirty="0"/>
              <a:t>5G-MEIDA Coding Days</a:t>
            </a:r>
          </a:p>
        </p:txBody>
      </p:sp>
      <p:sp>
        <p:nvSpPr>
          <p:cNvPr id="8" name="Shape 110">
            <a:extLst>
              <a:ext uri="{FF2B5EF4-FFF2-40B4-BE49-F238E27FC236}">
                <a16:creationId xmlns:a16="http://schemas.microsoft.com/office/drawing/2014/main" id="{7FAC3ED3-9591-B643-9FE9-4065DE0061B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dirty="0"/>
              <a:t>September 2019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AD1CDC-FF1D-6647-AC8D-39D5C3CB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52" y="2844349"/>
            <a:ext cx="4671848" cy="2415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9B6CF9-F167-4340-A9EF-7751CC25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RL variants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6B5B9-1E61-D54A-8BAB-8D64761D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7304902" cy="4238291"/>
          </a:xfrm>
        </p:spPr>
        <p:txBody>
          <a:bodyPr/>
          <a:lstStyle/>
          <a:p>
            <a:r>
              <a:rPr lang="en-GB" b="1" dirty="0"/>
              <a:t>Asynchronous Advantage Actor-Critic (A3C):</a:t>
            </a:r>
          </a:p>
          <a:p>
            <a:pPr lvl="1"/>
            <a:r>
              <a:rPr lang="en-GB" sz="2800" dirty="0"/>
              <a:t>An reinforcement learning algorithm utilising a neural network rather than the explicit state-action tables</a:t>
            </a:r>
          </a:p>
          <a:p>
            <a:pPr lvl="1"/>
            <a:r>
              <a:rPr lang="en-GB" sz="2800" dirty="0"/>
              <a:t>A3C runs two separate neural networks simultaneously: actor and critic networks</a:t>
            </a:r>
          </a:p>
          <a:p>
            <a:pPr lvl="1"/>
            <a:r>
              <a:rPr lang="en-GB" sz="2800" dirty="0"/>
              <a:t>The critic gives feedback to the actor for the action has been taken in order to allow the actor to take a better action given a particular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B0CB-C38E-4F4B-AB5D-E74CD50AFB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1268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93F24C-8CC0-F94F-89F6-432FB48E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76" y="4019668"/>
            <a:ext cx="5060762" cy="239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299BA-554F-6140-BEE2-90A9D0F9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A3C with parallel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76ED9-0F19-1541-93F6-73987158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80985" cy="4351338"/>
          </a:xfrm>
        </p:spPr>
        <p:txBody>
          <a:bodyPr/>
          <a:lstStyle/>
          <a:p>
            <a:r>
              <a:rPr lang="en-GB" dirty="0"/>
              <a:t>A3C can be trained via parallel agents asynchronously and thus learns more efficiently and quickly (by several order of magnitudes)</a:t>
            </a:r>
          </a:p>
          <a:p>
            <a:r>
              <a:rPr lang="en-GB" dirty="0"/>
              <a:t>The agents continually send their local information (e.g. state, action, and reward) to the central agent which aggregates all the information and updates a single learning model.</a:t>
            </a:r>
          </a:p>
          <a:p>
            <a:r>
              <a:rPr lang="en-GB" dirty="0"/>
              <a:t>The model is populated to all agents asynchronously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C51A2-891C-174A-959C-6A6ED3044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1773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AA9D-8269-7E4B-9438-C7DD25D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metrics: Learning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4ADAB-558E-ED44-8A32-34E4598CC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that the weights are updated during training is referred to as the “learning rate”. It controls how quickly or slowly a neural network model learns a problem</a:t>
            </a:r>
          </a:p>
          <a:p>
            <a:r>
              <a:rPr lang="en-US" dirty="0"/>
              <a:t>During training, the backpropagation of error estimates the amount of error for which the weights of a node in the network are responsible. Instead of updating the weight with the full amount it is scaled by the learning rate</a:t>
            </a:r>
          </a:p>
          <a:p>
            <a:r>
              <a:rPr lang="en-US" dirty="0"/>
              <a:t>For example a learning rate of 0.1 means that weights in the network are updated 0.1 * (estimated weight error)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B0777-93F6-D144-B4B4-727533BF2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7366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221B-DC77-0248-9B8A-2D4156E8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metrics: Loss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B714-2574-3C42-8407-129317C30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loss function is used for measuring the discrepancy between the target (expected) output and the computed output, after a training example has propagated through the network</a:t>
            </a:r>
          </a:p>
          <a:p>
            <a:r>
              <a:rPr lang="en-US" dirty="0"/>
              <a:t>The result of the loss function can be a small value if the value of computed and expected outputs are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0F789-C395-B14E-95C3-8C974E304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9315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37DC-4F6C-464A-8D84-7DD0222B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metrics: Entropy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654F9-FE95-C347-B861-0CB6D656B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think of Entropy as a surprising scenario, when an agent is really puzzled. For example when at a particular state a set of large actions with a very close probability can be selected.</a:t>
            </a:r>
          </a:p>
          <a:p>
            <a:r>
              <a:rPr lang="en-US" dirty="0"/>
              <a:t>Agent should explore other possibilities to get better knowledge of its state-action relationship. </a:t>
            </a:r>
          </a:p>
          <a:p>
            <a:r>
              <a:rPr lang="en-US" dirty="0"/>
              <a:t>When something surprising happens entropy should increase given that the value of entropy is a negative input to the loss function.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9B5DB-5788-3B42-AF5D-0235A29A0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40691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22E9-B010-244F-9292-DBCCFD85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CNO goals for UC2 (Smart + Remote Media Production)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9E8BD-A509-AE43-B3DA-563F77C99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The goal is to maximize the Quality of Experience (QoE) perceived by the user</a:t>
            </a:r>
            <a:endParaRPr lang="en-US" sz="1100" dirty="0"/>
          </a:p>
          <a:p>
            <a:r>
              <a:rPr lang="en-US" sz="3200" dirty="0"/>
              <a:t>To achieve the above goal we follow two key objectives:</a:t>
            </a:r>
          </a:p>
          <a:p>
            <a:pPr lvl="1"/>
            <a:r>
              <a:rPr lang="en-US" sz="2800" dirty="0"/>
              <a:t>Decrease packet drop by appropriately selecting the video quality level according to current network condition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Change video quality with smoothness. In other words, jumping from a very high video quality (bitrate) level to a very low one tends to be minimized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A06A7-6116-F74B-9B59-56D9AA840A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8877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1670-70C6-9C49-8395-A2962A2C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CNO design for UC2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A540-5EBA-1D47-B771-8EF7FD5CD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901" y="1794093"/>
            <a:ext cx="5862146" cy="3645009"/>
          </a:xfrm>
        </p:spPr>
        <p:txBody>
          <a:bodyPr/>
          <a:lstStyle/>
          <a:p>
            <a:r>
              <a:rPr lang="en-US" dirty="0"/>
              <a:t>State:</a:t>
            </a:r>
          </a:p>
          <a:p>
            <a:pPr lvl="1"/>
            <a:r>
              <a:rPr lang="en-US" dirty="0"/>
              <a:t>Bitrate (video quality) of last chunk</a:t>
            </a:r>
          </a:p>
          <a:p>
            <a:pPr lvl="1"/>
            <a:r>
              <a:rPr lang="en-US" dirty="0"/>
              <a:t>History of available network capacity</a:t>
            </a:r>
          </a:p>
          <a:p>
            <a:pPr lvl="1"/>
            <a:r>
              <a:rPr lang="en-US" dirty="0" err="1"/>
              <a:t>Lossrate</a:t>
            </a:r>
            <a:r>
              <a:rPr lang="en-US" dirty="0"/>
              <a:t> incurred for past K chunks</a:t>
            </a:r>
          </a:p>
          <a:p>
            <a:r>
              <a:rPr lang="en-US" dirty="0"/>
              <a:t>Action:</a:t>
            </a:r>
          </a:p>
          <a:p>
            <a:pPr lvl="1"/>
            <a:r>
              <a:rPr lang="en-US" dirty="0"/>
              <a:t>Video quality for the next chunk</a:t>
            </a:r>
          </a:p>
          <a:p>
            <a:r>
              <a:rPr lang="en-US" dirty="0"/>
              <a:t>Reward:</a:t>
            </a:r>
          </a:p>
          <a:p>
            <a:pPr lvl="1"/>
            <a:r>
              <a:rPr lang="en-US" dirty="0"/>
              <a:t>Bitrate – α (</a:t>
            </a:r>
            <a:r>
              <a:rPr lang="en-US" dirty="0" err="1"/>
              <a:t>lossrate</a:t>
            </a:r>
            <a:r>
              <a:rPr lang="en-US" dirty="0"/>
              <a:t>) – β (smoothness)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1E48C-4FBF-E24A-BC76-AFAD9ECC52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9AA79-9D55-CD49-AFC2-DCFFBF14F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11" y="1760995"/>
            <a:ext cx="5201456" cy="39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84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0EF2-AD64-5846-90EA-6934A538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2FC39-7C23-7248-86CA-7990D77C7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 algn="ctr">
              <a:buNone/>
            </a:pPr>
            <a:r>
              <a:rPr lang="en-US" sz="4400" dirty="0"/>
              <a:t>No more theory </a:t>
            </a:r>
            <a:r>
              <a:rPr lang="en-US" sz="4400" dirty="0">
                <a:sym typeface="Wingdings" pitchFamily="2" charset="2"/>
              </a:rPr>
              <a:t></a:t>
            </a:r>
          </a:p>
          <a:p>
            <a:pPr marL="177800" indent="0" algn="ctr">
              <a:buNone/>
            </a:pPr>
            <a:endParaRPr lang="en-US" sz="3200" dirty="0">
              <a:sym typeface="Wingdings" pitchFamily="2" charset="2"/>
            </a:endParaRPr>
          </a:p>
          <a:p>
            <a:pPr marL="177800" indent="0" algn="ctr">
              <a:buNone/>
            </a:pPr>
            <a:r>
              <a:rPr lang="en-US" sz="4400" dirty="0">
                <a:sym typeface="Wingdings" pitchFamily="2" charset="2"/>
              </a:rPr>
              <a:t>Time to </a:t>
            </a:r>
            <a:r>
              <a:rPr lang="en-GB" sz="4400" dirty="0">
                <a:sym typeface="Wingdings" pitchFamily="2" charset="2"/>
              </a:rPr>
              <a:t>g</a:t>
            </a:r>
            <a:r>
              <a:rPr lang="en-GB" sz="4400" dirty="0"/>
              <a:t>et your hands dirty with code</a:t>
            </a:r>
          </a:p>
          <a:p>
            <a:pPr marL="177800" indent="0" algn="ctr">
              <a:buNone/>
            </a:pPr>
            <a:endParaRPr lang="en-GB" dirty="0"/>
          </a:p>
          <a:p>
            <a:pPr marL="177800" indent="0" algn="ctr">
              <a:buNone/>
            </a:pPr>
            <a:r>
              <a:rPr lang="en-GB" dirty="0"/>
              <a:t>CNO source code is available with the following link:</a:t>
            </a:r>
          </a:p>
          <a:p>
            <a:pPr marL="177800" indent="0" algn="ctr">
              <a:buNone/>
            </a:pPr>
            <a:r>
              <a:rPr lang="en-GB" dirty="0">
                <a:hlinkClick r:id="rId2"/>
              </a:rPr>
              <a:t>https://github.com/mkheirkhah/5gmedia/tree/deployed/cno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CF5F3-E6E8-B14D-9E51-AD6C79B8A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611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0736315" y="6492830"/>
            <a:ext cx="6174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9107" y="1495642"/>
            <a:ext cx="7247825" cy="36086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0">
            <a:extLst>
              <a:ext uri="{FF2B5EF4-FFF2-40B4-BE49-F238E27FC236}">
                <a16:creationId xmlns:a16="http://schemas.microsoft.com/office/drawing/2014/main" id="{6B374CA9-91C6-4E49-BA74-5CD3F4921AD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531907" y="6492830"/>
            <a:ext cx="14396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dirty="0"/>
              <a:t>March 2019</a:t>
            </a:r>
          </a:p>
        </p:txBody>
      </p:sp>
      <p:sp>
        <p:nvSpPr>
          <p:cNvPr id="7" name="Shape 108">
            <a:extLst>
              <a:ext uri="{FF2B5EF4-FFF2-40B4-BE49-F238E27FC236}">
                <a16:creationId xmlns:a16="http://schemas.microsoft.com/office/drawing/2014/main" id="{092E1574-F587-A64E-A575-4D1585640B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144098" y="6495678"/>
            <a:ext cx="5456629" cy="3622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5G-MEDIA Project Meeting in Munich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FA66-6626-8246-AF1F-7A2AA1C4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75F7-3D8B-0844-A389-DD4391C41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Machine learning techniques</a:t>
            </a:r>
          </a:p>
          <a:p>
            <a:r>
              <a:rPr lang="en-US" sz="2400" dirty="0"/>
              <a:t>Reinforcement learning (RL) algorithm</a:t>
            </a:r>
          </a:p>
          <a:p>
            <a:r>
              <a:rPr lang="en-US" sz="2400" dirty="0"/>
              <a:t>RL vs other ML techniques (e.g. supervised and semi-supervised)</a:t>
            </a:r>
          </a:p>
          <a:p>
            <a:r>
              <a:rPr lang="en-US" sz="2400" dirty="0"/>
              <a:t>RL with offline vs online learning</a:t>
            </a:r>
          </a:p>
          <a:p>
            <a:r>
              <a:rPr lang="en-US" sz="2400" dirty="0"/>
              <a:t>RL variants (e.g. A3C and DQN)</a:t>
            </a:r>
          </a:p>
          <a:p>
            <a:r>
              <a:rPr lang="en-US" sz="2400" dirty="0"/>
              <a:t>Training A3C with parallel agents</a:t>
            </a:r>
          </a:p>
          <a:p>
            <a:r>
              <a:rPr lang="en-US" sz="2400" dirty="0"/>
              <a:t>Key metrics (learning rate, loss function, and entropy)</a:t>
            </a:r>
          </a:p>
          <a:p>
            <a:r>
              <a:rPr lang="en-US" sz="2400" dirty="0"/>
              <a:t>CNO Design for UC2(state, action, reward)</a:t>
            </a:r>
          </a:p>
          <a:p>
            <a:r>
              <a:rPr lang="en-US" sz="2400" dirty="0"/>
              <a:t>Hands-on exercises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C61F-7AFD-A645-8BD0-A044191827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1446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4672-CBD0-1D42-9085-56AB3EA4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5FB3A-E2A2-1F49-AC3B-EAA3338C4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Supervised</a:t>
            </a:r>
          </a:p>
          <a:p>
            <a:pPr lvl="1"/>
            <a:r>
              <a:rPr lang="en-US" dirty="0"/>
              <a:t>It needs labeled datasets to train a model</a:t>
            </a:r>
          </a:p>
          <a:p>
            <a:r>
              <a:rPr lang="en-US" dirty="0"/>
              <a:t>Unsupervised</a:t>
            </a:r>
          </a:p>
          <a:p>
            <a:pPr lvl="1"/>
            <a:r>
              <a:rPr lang="en-US" dirty="0"/>
              <a:t>It does not need labeled datasets, but it needs datasets</a:t>
            </a:r>
          </a:p>
          <a:p>
            <a:r>
              <a:rPr lang="en-US" dirty="0"/>
              <a:t>Semi-supervised</a:t>
            </a:r>
          </a:p>
          <a:p>
            <a:pPr lvl="1"/>
            <a:r>
              <a:rPr lang="en-US" dirty="0"/>
              <a:t>It works with partially labeled datasets</a:t>
            </a:r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It does not necessarily need datasets to be trained. It can learn and behave appropriately towards a set of objectives in an online fashion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BCAB-7E47-4343-8FCD-60A4072B2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131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C92D-46C6-2F44-8CF2-9546128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key terminologies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FB85-9738-554D-B1DF-78C70986F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 dirty="0"/>
              <a:t>Action (A): All the possible decisions that the agent can take.</a:t>
            </a:r>
          </a:p>
          <a:p>
            <a:r>
              <a:rPr lang="en-GB" sz="2600" dirty="0"/>
              <a:t>State (S): Current situation returned by the environment. Current situation is defined by set of parameters</a:t>
            </a:r>
          </a:p>
          <a:p>
            <a:r>
              <a:rPr lang="en-GB" sz="2600" dirty="0"/>
              <a:t>Reward (R): An immediate return send back from the environment to evaluate the last action</a:t>
            </a:r>
          </a:p>
          <a:p>
            <a:r>
              <a:rPr lang="en-GB" sz="2600" dirty="0"/>
              <a:t>Policy (</a:t>
            </a:r>
            <a:r>
              <a:rPr lang="el-GR" sz="2600" dirty="0"/>
              <a:t>π): </a:t>
            </a:r>
            <a:r>
              <a:rPr lang="en-GB" sz="2600" dirty="0"/>
              <a:t>The strategy that the agent employs to determine next action based on the current state.</a:t>
            </a:r>
          </a:p>
          <a:p>
            <a:r>
              <a:rPr lang="en-GB" sz="2600" dirty="0"/>
              <a:t>Value (V): The expected long-term return with discount, as opposed to the short-term reward R.</a:t>
            </a:r>
            <a:r>
              <a:rPr lang="en-GB" sz="2600" i="1" dirty="0"/>
              <a:t> V</a:t>
            </a:r>
            <a:r>
              <a:rPr lang="el-GR" sz="2600" i="1" dirty="0"/>
              <a:t>π(</a:t>
            </a:r>
            <a:r>
              <a:rPr lang="en-GB" sz="2600" i="1" dirty="0"/>
              <a:t>s)</a:t>
            </a:r>
            <a:r>
              <a:rPr lang="en-GB" sz="2600" dirty="0"/>
              <a:t> is defined as the expected long-term return of the current state under policy </a:t>
            </a:r>
            <a:r>
              <a:rPr lang="el-GR" sz="2600" dirty="0"/>
              <a:t>π</a:t>
            </a:r>
            <a:r>
              <a:rPr lang="en-US" sz="2600" dirty="0"/>
              <a:t>.</a:t>
            </a:r>
            <a:endParaRPr lang="el-G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70CD-7F74-2B43-B175-5BAC5269D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9185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422-5D7A-8D4F-BBDC-D7A5D424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E862-0900-8046-A231-BCA1B05E3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RL agent takes an action (at a particular condition) towards a particular goal, it then receives a reward for it. </a:t>
            </a:r>
          </a:p>
          <a:p>
            <a:r>
              <a:rPr lang="en-US" dirty="0"/>
              <a:t>This way, the agent tends to adjust its actions (behavior) to achieve a higher reward. </a:t>
            </a:r>
          </a:p>
          <a:p>
            <a:r>
              <a:rPr lang="en-GB" dirty="0"/>
              <a:t>To make choices, the agent relies both on learnings from past feedback and exploration of new tactics (actions) that may present a larger payoff.</a:t>
            </a:r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A2B24-E0BE-B944-BD28-2EF6858149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830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C4BB-F5F8-8542-B8D4-82AF6883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vs other ML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CAEFA-03BC-EC47-936E-DE0DF67BC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Unlike supervised/unsupervised learning algorithms that require diverse datasets, an RL algorithm requires diverse environments to be trained</a:t>
            </a:r>
          </a:p>
          <a:p>
            <a:r>
              <a:rPr lang="en-GB" dirty="0"/>
              <a:t>Exposing a RL algorithm to a large number of conditions in the real environment is a time-consuming process</a:t>
            </a:r>
          </a:p>
          <a:p>
            <a:r>
              <a:rPr lang="en-GB" dirty="0"/>
              <a:t>It is typical to train an RL algorithm in a simulated and emulated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F2E5D-4D96-294E-A14E-D42C971378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374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6A02-CDD0-9D4B-849A-19AF852E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with offline vs online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48B76-FBEA-0443-BED7-B7143E2F9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GB" dirty="0"/>
              <a:t>There are several ways to deploy an RL algorithm in real systems:</a:t>
            </a:r>
            <a:endParaRPr lang="en-US" dirty="0"/>
          </a:p>
          <a:p>
            <a:pPr marL="692150" indent="-514350">
              <a:buFont typeface="+mj-lt"/>
              <a:buAutoNum type="arabicPeriod"/>
            </a:pPr>
            <a:r>
              <a:rPr lang="en-US" dirty="0"/>
              <a:t>You can immediately deploy your algorithm in the real environment and lets your algorithm learn in an online fashion</a:t>
            </a:r>
          </a:p>
          <a:p>
            <a:pPr marL="692150" indent="-514350">
              <a:buFont typeface="+mj-lt"/>
              <a:buAutoNum type="arabicPeriod"/>
            </a:pPr>
            <a:r>
              <a:rPr lang="en-US" dirty="0"/>
              <a:t>You can initially train your algorithm offline by simulating real environment and then deploy your trained model in a real system with no more learning</a:t>
            </a:r>
          </a:p>
          <a:p>
            <a:pPr marL="692150" indent="-514350">
              <a:buFont typeface="+mj-lt"/>
              <a:buAutoNum type="arabicPeriod"/>
            </a:pPr>
            <a:r>
              <a:rPr lang="en-US" dirty="0"/>
              <a:t>You can initially train your model offline and then deploy it in a real system and continue learning afterwards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8DFBB-8FD8-CB4A-AEEA-B52D8986F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6181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317E-BDC9-BF47-81C0-A441BE77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RL variants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BDE3-DE1F-354D-AC57-334819208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Asynchronous Advantage Actor-Critic (A3C)*</a:t>
            </a:r>
          </a:p>
          <a:p>
            <a:r>
              <a:rPr lang="en-GB" dirty="0"/>
              <a:t>Tabular Q-Learning*</a:t>
            </a:r>
          </a:p>
          <a:p>
            <a:r>
              <a:rPr lang="en-GB" dirty="0"/>
              <a:t>Deep Q-Network (DQN)</a:t>
            </a:r>
          </a:p>
          <a:p>
            <a:r>
              <a:rPr lang="en-GB" dirty="0"/>
              <a:t>Deep Deterministic Policy Gradient (DDPG)</a:t>
            </a:r>
          </a:p>
          <a:p>
            <a:r>
              <a:rPr lang="en-GB" dirty="0"/>
              <a:t>REINFORCE</a:t>
            </a:r>
          </a:p>
          <a:p>
            <a:r>
              <a:rPr lang="en-GB" dirty="0"/>
              <a:t>State-Action-Reward-State-Action (SARSA)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BF85-B953-EE4A-B7A5-4265B4AE0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6642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4368-E2DA-DC46-97BF-3D7339E7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RL variants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F35D0-F62C-8447-AA1C-48BC6B780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Tabular Q-Learning Algorithm:</a:t>
            </a:r>
            <a:endParaRPr lang="en-US" b="1" dirty="0"/>
          </a:p>
          <a:p>
            <a:pPr lvl="1"/>
            <a:r>
              <a:rPr lang="en-US" sz="2800" dirty="0"/>
              <a:t>All possible states and actions are stored in a table</a:t>
            </a:r>
          </a:p>
          <a:p>
            <a:pPr lvl="1"/>
            <a:r>
              <a:rPr lang="en-US" sz="2800" dirty="0"/>
              <a:t>A possible drawback </a:t>
            </a:r>
            <a:r>
              <a:rPr lang="en-GB" sz="2800" dirty="0"/>
              <a:t>is that the algorithm do not scale well when the state-action space is very large</a:t>
            </a:r>
          </a:p>
          <a:p>
            <a:pPr lvl="1"/>
            <a:r>
              <a:rPr lang="en-GB" sz="2800" dirty="0"/>
              <a:t>A solution to the above issue is to decrease the state space by making some simplifications that often translate to unrealistic conditions. </a:t>
            </a:r>
          </a:p>
          <a:p>
            <a:pPr lvl="2"/>
            <a:r>
              <a:rPr lang="en-GB" sz="2400" dirty="0"/>
              <a:t>For example, an RL algorithm assumes that the next action can be decided based on current state. </a:t>
            </a:r>
          </a:p>
          <a:p>
            <a:pPr lvl="2"/>
            <a:r>
              <a:rPr lang="en-GB" sz="2400" dirty="0"/>
              <a:t>This often results in poor prediction of network condition and in turn wrong action may be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2DC7-B929-DC42-8C99-161D1447D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0655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1193</Words>
  <Application>Microsoft Macintosh PowerPoint</Application>
  <PresentationFormat>Widescreen</PresentationFormat>
  <Paragraphs>128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di Office</vt:lpstr>
      <vt:lpstr>A Reinforcement Learning Algorithm for Cognitive Network Optimiser (CNO) in the 5G-MEDIA Project</vt:lpstr>
      <vt:lpstr>Topics</vt:lpstr>
      <vt:lpstr>Machine learning techniques</vt:lpstr>
      <vt:lpstr>RL key terminologies </vt:lpstr>
      <vt:lpstr>Reinforcement learning algorithm</vt:lpstr>
      <vt:lpstr>RL vs other ML techniques</vt:lpstr>
      <vt:lpstr>RL with offline vs online learning</vt:lpstr>
      <vt:lpstr>RL variants</vt:lpstr>
      <vt:lpstr>RL variants</vt:lpstr>
      <vt:lpstr>RL variants</vt:lpstr>
      <vt:lpstr>Training A3C with parallel agents</vt:lpstr>
      <vt:lpstr>Key metrics: Learning rate</vt:lpstr>
      <vt:lpstr>Key metrics: Loss function</vt:lpstr>
      <vt:lpstr>Key metrics: Entropy</vt:lpstr>
      <vt:lpstr>CNO goals for UC2 (Smart + Remote Media Production)</vt:lpstr>
      <vt:lpstr>CNO design for UC2</vt:lpstr>
      <vt:lpstr> </vt:lpstr>
      <vt:lpstr>PowerPoint Presentation</vt:lpstr>
    </vt:vector>
  </TitlesOfParts>
  <Manager/>
  <Company>University College London (UCL)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CNO Algorithm Design and Implementation in 5G-MEDIA</dc:title>
  <dc:subject/>
  <dc:creator/>
  <cp:keywords/>
  <dc:description/>
  <cp:lastModifiedBy>Morteza Kheirkhah</cp:lastModifiedBy>
  <cp:revision>607</cp:revision>
  <cp:lastPrinted>2019-03-03T21:29:46Z</cp:lastPrinted>
  <dcterms:modified xsi:type="dcterms:W3CDTF">2019-09-30T11:12:01Z</dcterms:modified>
  <cp:category>5G-MEDIA's project meeting at IRT in Munich</cp:category>
</cp:coreProperties>
</file>